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1"/>
  </p:notesMasterIdLst>
  <p:sldIdLst>
    <p:sldId id="1646" r:id="rId5"/>
    <p:sldId id="995" r:id="rId6"/>
    <p:sldId id="1645" r:id="rId7"/>
    <p:sldId id="2929" r:id="rId8"/>
    <p:sldId id="1589" r:id="rId9"/>
    <p:sldId id="968" r:id="rId10"/>
    <p:sldId id="1631" r:id="rId11"/>
    <p:sldId id="1640" r:id="rId12"/>
    <p:sldId id="1641" r:id="rId13"/>
    <p:sldId id="1644" r:id="rId14"/>
    <p:sldId id="1648" r:id="rId15"/>
    <p:sldId id="1083" r:id="rId16"/>
    <p:sldId id="1076" r:id="rId17"/>
    <p:sldId id="1077" r:id="rId18"/>
    <p:sldId id="1649" r:id="rId19"/>
    <p:sldId id="1078" r:id="rId20"/>
    <p:sldId id="1090" r:id="rId21"/>
    <p:sldId id="1089" r:id="rId22"/>
    <p:sldId id="1647" r:id="rId23"/>
    <p:sldId id="2930" r:id="rId24"/>
    <p:sldId id="2932" r:id="rId25"/>
    <p:sldId id="2951" r:id="rId26"/>
    <p:sldId id="2949" r:id="rId27"/>
    <p:sldId id="2950" r:id="rId28"/>
    <p:sldId id="1006" r:id="rId29"/>
    <p:sldId id="159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0D55"/>
    <a:srgbClr val="FFDF57"/>
    <a:srgbClr val="1144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513" autoAdjust="0"/>
  </p:normalViewPr>
  <p:slideViewPr>
    <p:cSldViewPr snapToGrid="0">
      <p:cViewPr varScale="1">
        <p:scale>
          <a:sx n="70" d="100"/>
          <a:sy n="70" d="100"/>
        </p:scale>
        <p:origin x="50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ri Kravchick" userId="23f71f54-330b-43c4-8cf3-01e07f20bdb1" providerId="ADAL" clId="{7711E438-DCC3-44C8-876A-97BA5E9B2769}"/>
    <pc:docChg chg="addSld modSld sldOrd">
      <pc:chgData name="Lori Kravchick" userId="23f71f54-330b-43c4-8cf3-01e07f20bdb1" providerId="ADAL" clId="{7711E438-DCC3-44C8-876A-97BA5E9B2769}" dt="2026-10-13T21:32:05.847" v="28" actId="20577"/>
      <pc:docMkLst>
        <pc:docMk/>
      </pc:docMkLst>
      <pc:sldChg chg="ord">
        <pc:chgData name="Lori Kravchick" userId="23f71f54-330b-43c4-8cf3-01e07f20bdb1" providerId="ADAL" clId="{7711E438-DCC3-44C8-876A-97BA5E9B2769}" dt="2026-10-09T20:21:48.477" v="1"/>
        <pc:sldMkLst>
          <pc:docMk/>
          <pc:sldMk cId="2549198744" sldId="1006"/>
        </pc:sldMkLst>
      </pc:sldChg>
      <pc:sldChg chg="modSp mod">
        <pc:chgData name="Lori Kravchick" userId="23f71f54-330b-43c4-8cf3-01e07f20bdb1" providerId="ADAL" clId="{7711E438-DCC3-44C8-876A-97BA5E9B2769}" dt="2026-10-13T21:32:05.847" v="28" actId="20577"/>
        <pc:sldMkLst>
          <pc:docMk/>
          <pc:sldMk cId="3147706890" sldId="1648"/>
        </pc:sldMkLst>
        <pc:spChg chg="mod">
          <ac:chgData name="Lori Kravchick" userId="23f71f54-330b-43c4-8cf3-01e07f20bdb1" providerId="ADAL" clId="{7711E438-DCC3-44C8-876A-97BA5E9B2769}" dt="2026-10-13T21:32:05.847" v="28" actId="20577"/>
          <ac:spMkLst>
            <pc:docMk/>
            <pc:sldMk cId="3147706890" sldId="1648"/>
            <ac:spMk id="2" creationId="{00000000-0000-0000-0000-000000000000}"/>
          </ac:spMkLst>
        </pc:spChg>
      </pc:sldChg>
      <pc:sldChg chg="add">
        <pc:chgData name="Lori Kravchick" userId="23f71f54-330b-43c4-8cf3-01e07f20bdb1" providerId="ADAL" clId="{7711E438-DCC3-44C8-876A-97BA5E9B2769}" dt="2026-10-09T20:21:37.305" v="0"/>
        <pc:sldMkLst>
          <pc:docMk/>
          <pc:sldMk cId="2933621217" sldId="2949"/>
        </pc:sldMkLst>
      </pc:sldChg>
      <pc:sldChg chg="add">
        <pc:chgData name="Lori Kravchick" userId="23f71f54-330b-43c4-8cf3-01e07f20bdb1" providerId="ADAL" clId="{7711E438-DCC3-44C8-876A-97BA5E9B2769}" dt="2026-10-09T20:21:37.305" v="0"/>
        <pc:sldMkLst>
          <pc:docMk/>
          <pc:sldMk cId="1605078156" sldId="2950"/>
        </pc:sldMkLst>
      </pc:sldChg>
      <pc:sldChg chg="add ord">
        <pc:chgData name="Lori Kravchick" userId="23f71f54-330b-43c4-8cf3-01e07f20bdb1" providerId="ADAL" clId="{7711E438-DCC3-44C8-876A-97BA5E9B2769}" dt="2026-10-09T20:34:14.107" v="2"/>
        <pc:sldMkLst>
          <pc:docMk/>
          <pc:sldMk cId="3913200079" sldId="295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E5CB3A-57B6-429F-8659-4E2501B9323A}"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BA0453-A80E-4DE9-A112-DFE5DBEF81B0}" type="slidenum">
              <a:rPr lang="en-US" smtClean="0"/>
              <a:t>‹#›</a:t>
            </a:fld>
            <a:endParaRPr lang="en-US"/>
          </a:p>
        </p:txBody>
      </p:sp>
    </p:spTree>
    <p:extLst>
      <p:ext uri="{BB962C8B-B14F-4D97-AF65-F5344CB8AC3E}">
        <p14:creationId xmlns:p14="http://schemas.microsoft.com/office/powerpoint/2010/main" val="1350481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D01FA7-6021-4959-ADD2-7AFEF347BD3E}" type="slidenum">
              <a:rPr lang="en-US" smtClean="0"/>
              <a:pPr/>
              <a:t>1</a:t>
            </a:fld>
            <a:endParaRPr lang="en-US" dirty="0"/>
          </a:p>
        </p:txBody>
      </p:sp>
    </p:spTree>
    <p:extLst>
      <p:ext uri="{BB962C8B-B14F-4D97-AF65-F5344CB8AC3E}">
        <p14:creationId xmlns:p14="http://schemas.microsoft.com/office/powerpoint/2010/main" val="636644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2</a:t>
            </a:fld>
            <a:endParaRPr lang="en-US"/>
          </a:p>
        </p:txBody>
      </p:sp>
    </p:spTree>
    <p:extLst>
      <p:ext uri="{BB962C8B-B14F-4D97-AF65-F5344CB8AC3E}">
        <p14:creationId xmlns:p14="http://schemas.microsoft.com/office/powerpoint/2010/main" val="3297105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3</a:t>
            </a:fld>
            <a:endParaRPr lang="en-US"/>
          </a:p>
        </p:txBody>
      </p:sp>
    </p:spTree>
    <p:extLst>
      <p:ext uri="{BB962C8B-B14F-4D97-AF65-F5344CB8AC3E}">
        <p14:creationId xmlns:p14="http://schemas.microsoft.com/office/powerpoint/2010/main" val="870815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a:solidFill>
                <a:schemeClr val="tx1"/>
              </a:solidFill>
              <a:effectLst/>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fld id="{A2192845-984C-4DB8-8405-AEC5BECF21D5}" type="slidenum">
              <a:rPr lang="en-US" smtClean="0"/>
              <a:pPr/>
              <a:t>5</a:t>
            </a:fld>
            <a:endParaRPr lang="en-US" dirty="0"/>
          </a:p>
        </p:txBody>
      </p:sp>
    </p:spTree>
    <p:extLst>
      <p:ext uri="{BB962C8B-B14F-4D97-AF65-F5344CB8AC3E}">
        <p14:creationId xmlns:p14="http://schemas.microsoft.com/office/powerpoint/2010/main" val="1376252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diagram shows all of the steps in the process, starting with the initial process of conducting the self-assessment through the review and granting accreditation by the Council on Accreditation.</a:t>
            </a:r>
          </a:p>
        </p:txBody>
      </p:sp>
      <p:sp>
        <p:nvSpPr>
          <p:cNvPr id="4" name="Slide Number Placeholder 3"/>
          <p:cNvSpPr>
            <a:spLocks noGrp="1"/>
          </p:cNvSpPr>
          <p:nvPr>
            <p:ph type="sldNum" sz="quarter" idx="10"/>
          </p:nvPr>
        </p:nvSpPr>
        <p:spPr/>
        <p:txBody>
          <a:bodyPr/>
          <a:lstStyle/>
          <a:p>
            <a:fld id="{CCFA3CCC-6E15-43C5-A5A0-6DC0048FFADA}" type="slidenum">
              <a:rPr lang="en-US" altLang="en-US" smtClean="0"/>
              <a:pPr/>
              <a:t>6</a:t>
            </a:fld>
            <a:endParaRPr lang="en-US" altLang="en-US" dirty="0"/>
          </a:p>
        </p:txBody>
      </p:sp>
    </p:spTree>
    <p:extLst>
      <p:ext uri="{BB962C8B-B14F-4D97-AF65-F5344CB8AC3E}">
        <p14:creationId xmlns:p14="http://schemas.microsoft.com/office/powerpoint/2010/main" val="3284482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A3CCC-6E15-43C5-A5A0-6DC0048FFADA}" type="slidenum">
              <a:rPr lang="en-US" altLang="en-US" smtClean="0"/>
              <a:pPr/>
              <a:t>7</a:t>
            </a:fld>
            <a:endParaRPr lang="en-US" altLang="en-US" dirty="0"/>
          </a:p>
        </p:txBody>
      </p:sp>
    </p:spTree>
    <p:extLst>
      <p:ext uri="{BB962C8B-B14F-4D97-AF65-F5344CB8AC3E}">
        <p14:creationId xmlns:p14="http://schemas.microsoft.com/office/powerpoint/2010/main" val="1605856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A3CCC-6E15-43C5-A5A0-6DC0048FFADA}" type="slidenum">
              <a:rPr lang="en-US" altLang="en-US" smtClean="0"/>
              <a:pPr/>
              <a:t>8</a:t>
            </a:fld>
            <a:endParaRPr lang="en-US" altLang="en-US" dirty="0"/>
          </a:p>
        </p:txBody>
      </p:sp>
    </p:spTree>
    <p:extLst>
      <p:ext uri="{BB962C8B-B14F-4D97-AF65-F5344CB8AC3E}">
        <p14:creationId xmlns:p14="http://schemas.microsoft.com/office/powerpoint/2010/main" val="329421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A3CCC-6E15-43C5-A5A0-6DC0048FFADA}" type="slidenum">
              <a:rPr lang="en-US" altLang="en-US" smtClean="0"/>
              <a:pPr/>
              <a:t>9</a:t>
            </a:fld>
            <a:endParaRPr lang="en-US" altLang="en-US" dirty="0"/>
          </a:p>
        </p:txBody>
      </p:sp>
    </p:spTree>
    <p:extLst>
      <p:ext uri="{BB962C8B-B14F-4D97-AF65-F5344CB8AC3E}">
        <p14:creationId xmlns:p14="http://schemas.microsoft.com/office/powerpoint/2010/main" val="3686558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11</a:t>
            </a:fld>
            <a:endParaRPr lang="en-US"/>
          </a:p>
        </p:txBody>
      </p:sp>
    </p:spTree>
    <p:extLst>
      <p:ext uri="{BB962C8B-B14F-4D97-AF65-F5344CB8AC3E}">
        <p14:creationId xmlns:p14="http://schemas.microsoft.com/office/powerpoint/2010/main" val="1610230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12</a:t>
            </a:fld>
            <a:endParaRPr lang="en-US"/>
          </a:p>
        </p:txBody>
      </p:sp>
    </p:spTree>
    <p:extLst>
      <p:ext uri="{BB962C8B-B14F-4D97-AF65-F5344CB8AC3E}">
        <p14:creationId xmlns:p14="http://schemas.microsoft.com/office/powerpoint/2010/main" val="2734673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13</a:t>
            </a:fld>
            <a:endParaRPr lang="en-US"/>
          </a:p>
        </p:txBody>
      </p:sp>
    </p:spTree>
    <p:extLst>
      <p:ext uri="{BB962C8B-B14F-4D97-AF65-F5344CB8AC3E}">
        <p14:creationId xmlns:p14="http://schemas.microsoft.com/office/powerpoint/2010/main" val="1212882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14</a:t>
            </a:fld>
            <a:endParaRPr lang="en-US"/>
          </a:p>
        </p:txBody>
      </p:sp>
    </p:spTree>
    <p:extLst>
      <p:ext uri="{BB962C8B-B14F-4D97-AF65-F5344CB8AC3E}">
        <p14:creationId xmlns:p14="http://schemas.microsoft.com/office/powerpoint/2010/main" val="1314800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15</a:t>
            </a:fld>
            <a:endParaRPr lang="en-US"/>
          </a:p>
        </p:txBody>
      </p:sp>
    </p:spTree>
    <p:extLst>
      <p:ext uri="{BB962C8B-B14F-4D97-AF65-F5344CB8AC3E}">
        <p14:creationId xmlns:p14="http://schemas.microsoft.com/office/powerpoint/2010/main" val="19984887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16</a:t>
            </a:fld>
            <a:endParaRPr lang="en-US"/>
          </a:p>
        </p:txBody>
      </p:sp>
    </p:spTree>
    <p:extLst>
      <p:ext uri="{BB962C8B-B14F-4D97-AF65-F5344CB8AC3E}">
        <p14:creationId xmlns:p14="http://schemas.microsoft.com/office/powerpoint/2010/main" val="31883454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17</a:t>
            </a:fld>
            <a:endParaRPr lang="en-US"/>
          </a:p>
        </p:txBody>
      </p:sp>
    </p:spTree>
    <p:extLst>
      <p:ext uri="{BB962C8B-B14F-4D97-AF65-F5344CB8AC3E}">
        <p14:creationId xmlns:p14="http://schemas.microsoft.com/office/powerpoint/2010/main" val="39499370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commentary for Element II.1.B.</a:t>
            </a:r>
          </a:p>
          <a:p>
            <a:r>
              <a:rPr lang="en-US" sz="1200" b="0" i="0" kern="1200" dirty="0">
                <a:solidFill>
                  <a:schemeClr val="tx1"/>
                </a:solidFill>
                <a:effectLst/>
                <a:latin typeface="+mn-lt"/>
                <a:ea typeface="+mn-ea"/>
                <a:cs typeface="+mn-cs"/>
              </a:rPr>
              <a:t>The convened IRB or EC should not grant approval contingent upon clarifications or modifications directly relevant to criteria for approval specified in regulations.  Such requests include: “Explain why participants younger than 18 years of age will be allowed to participate,” “Provide additional justification for the use of placebo,” or “Clarify whether participants will be offered counseling services at the end of the study.” The convened IRB or EC should review responses to requests for substantive modifications relevant to the criteria for approval.</a:t>
            </a:r>
          </a:p>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18</a:t>
            </a:fld>
            <a:endParaRPr lang="en-US"/>
          </a:p>
        </p:txBody>
      </p:sp>
    </p:spTree>
    <p:extLst>
      <p:ext uri="{BB962C8B-B14F-4D97-AF65-F5344CB8AC3E}">
        <p14:creationId xmlns:p14="http://schemas.microsoft.com/office/powerpoint/2010/main" val="2525239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FA3CCC-6E15-43C5-A5A0-6DC0048FFADA}" type="slidenum">
              <a:rPr lang="en-US" altLang="en-US" smtClean="0"/>
              <a:pPr/>
              <a:t>19</a:t>
            </a:fld>
            <a:endParaRPr lang="en-US" altLang="en-US" dirty="0"/>
          </a:p>
        </p:txBody>
      </p:sp>
    </p:spTree>
    <p:extLst>
      <p:ext uri="{BB962C8B-B14F-4D97-AF65-F5344CB8AC3E}">
        <p14:creationId xmlns:p14="http://schemas.microsoft.com/office/powerpoint/2010/main" val="32500888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1739A-863F-68C4-0D4C-DDE00FF03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37EF0-560C-9551-17A6-924B304C4C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41FC6D-5691-5E17-D207-EC6970BF25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FD98CD4-7A73-1B03-7DA3-2EFB93FE54E7}"/>
              </a:ext>
            </a:extLst>
          </p:cNvPr>
          <p:cNvSpPr>
            <a:spLocks noGrp="1"/>
          </p:cNvSpPr>
          <p:nvPr>
            <p:ph type="sldNum" sz="quarter" idx="10"/>
          </p:nvPr>
        </p:nvSpPr>
        <p:spPr/>
        <p:txBody>
          <a:bodyPr/>
          <a:lstStyle/>
          <a:p>
            <a:fld id="{CCFA3CCC-6E15-43C5-A5A0-6DC0048FFADA}" type="slidenum">
              <a:rPr lang="en-US" altLang="en-US" smtClean="0"/>
              <a:pPr/>
              <a:t>20</a:t>
            </a:fld>
            <a:endParaRPr lang="en-US" altLang="en-US" dirty="0"/>
          </a:p>
        </p:txBody>
      </p:sp>
    </p:spTree>
    <p:extLst>
      <p:ext uri="{BB962C8B-B14F-4D97-AF65-F5344CB8AC3E}">
        <p14:creationId xmlns:p14="http://schemas.microsoft.com/office/powerpoint/2010/main" val="2472518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E182B-D687-DF2D-A7FD-F66D3B254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6655B-5ED7-1CE8-1965-E50BC68A38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380C20-A7A3-6FB2-AB75-2BB9A8931C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927DE25-4EC7-49BB-7F2A-74F7FF9A6C32}"/>
              </a:ext>
            </a:extLst>
          </p:cNvPr>
          <p:cNvSpPr>
            <a:spLocks noGrp="1"/>
          </p:cNvSpPr>
          <p:nvPr>
            <p:ph type="sldNum" sz="quarter" idx="5"/>
          </p:nvPr>
        </p:nvSpPr>
        <p:spPr/>
        <p:txBody>
          <a:bodyPr/>
          <a:lstStyle/>
          <a:p>
            <a:fld id="{2FBA0453-A80E-4DE9-A112-DFE5DBEF81B0}" type="slidenum">
              <a:rPr lang="en-US" smtClean="0"/>
              <a:t>21</a:t>
            </a:fld>
            <a:endParaRPr lang="en-US"/>
          </a:p>
        </p:txBody>
      </p:sp>
    </p:spTree>
    <p:extLst>
      <p:ext uri="{BB962C8B-B14F-4D97-AF65-F5344CB8AC3E}">
        <p14:creationId xmlns:p14="http://schemas.microsoft.com/office/powerpoint/2010/main" val="35510541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96B94-F89D-F6DC-AA79-9887D5DD37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FAC8F-44A7-01CD-28F7-74ACA28C5D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515B14-0BCE-4964-42CF-D1805B8BDD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B2F6E24-441B-4EC0-8110-475F3B904B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A0453-A80E-4DE9-A112-DFE5DBEF8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1028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A0453-A80E-4DE9-A112-DFE5DBEF81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34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BA0453-A80E-4DE9-A112-DFE5DBEF81B0}" type="slidenum">
              <a:rPr lang="en-US" smtClean="0"/>
              <a:t>26</a:t>
            </a:fld>
            <a:endParaRPr lang="en-US"/>
          </a:p>
        </p:txBody>
      </p:sp>
    </p:spTree>
    <p:extLst>
      <p:ext uri="{BB962C8B-B14F-4D97-AF65-F5344CB8AC3E}">
        <p14:creationId xmlns:p14="http://schemas.microsoft.com/office/powerpoint/2010/main" val="14517203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A44903EB-1704-BAAB-5F1E-642F27D702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339ABA6-767F-0D52-324A-65A26C517A7A}"/>
              </a:ext>
            </a:extLst>
          </p:cNvPr>
          <p:cNvSpPr>
            <a:spLocks noGrp="1"/>
          </p:cNvSpPr>
          <p:nvPr>
            <p:ph type="ctrTitle"/>
          </p:nvPr>
        </p:nvSpPr>
        <p:spPr>
          <a:xfrm>
            <a:off x="227861" y="1519900"/>
            <a:ext cx="9144000" cy="2387600"/>
          </a:xfrm>
        </p:spPr>
        <p:txBody>
          <a:bodyPr anchor="b"/>
          <a:lstStyle>
            <a:lvl1pPr algn="ctr">
              <a:defRPr sz="6000">
                <a:solidFill>
                  <a:srgbClr val="114496"/>
                </a:solidFill>
                <a:latin typeface="Fira Sans Bold" panose="020B05030500000200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00747E84-CC04-25F4-EA2D-09A3AC10CDF8}"/>
              </a:ext>
            </a:extLst>
          </p:cNvPr>
          <p:cNvSpPr>
            <a:spLocks noGrp="1"/>
          </p:cNvSpPr>
          <p:nvPr>
            <p:ph type="subTitle" idx="1"/>
          </p:nvPr>
        </p:nvSpPr>
        <p:spPr>
          <a:xfrm>
            <a:off x="227861" y="4144300"/>
            <a:ext cx="9144000" cy="1655762"/>
          </a:xfrm>
        </p:spPr>
        <p:txBody>
          <a:bodyPr/>
          <a:lstStyle>
            <a:lvl1pPr marL="0" indent="0" algn="ctr">
              <a:buNone/>
              <a:defRPr sz="2400">
                <a:solidFill>
                  <a:srgbClr val="A10D55"/>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5A65BA85-C904-3C33-D228-6860C780665B}"/>
              </a:ext>
            </a:extLst>
          </p:cNvPr>
          <p:cNvSpPr>
            <a:spLocks noGrp="1"/>
          </p:cNvSpPr>
          <p:nvPr>
            <p:ph type="dt" sz="half" idx="10"/>
          </p:nvPr>
        </p:nvSpPr>
        <p:spPr/>
        <p:txBody>
          <a:bodyPr/>
          <a:lstStyle/>
          <a:p>
            <a:fld id="{AF016994-9AB0-4139-99B6-BEECCE5AB519}" type="datetime1">
              <a:rPr lang="en-US" smtClean="0"/>
              <a:t>10/13/2026</a:t>
            </a:fld>
            <a:endParaRPr lang="en-US"/>
          </a:p>
        </p:txBody>
      </p:sp>
      <p:sp>
        <p:nvSpPr>
          <p:cNvPr id="5" name="Footer Placeholder 4">
            <a:extLst>
              <a:ext uri="{FF2B5EF4-FFF2-40B4-BE49-F238E27FC236}">
                <a16:creationId xmlns:a16="http://schemas.microsoft.com/office/drawing/2014/main" id="{034A1478-F9BD-4610-E4BD-2FB7B54E1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7B0FF8-905E-77B7-FD28-2288C326C134}"/>
              </a:ext>
            </a:extLst>
          </p:cNvPr>
          <p:cNvSpPr>
            <a:spLocks noGrp="1"/>
          </p:cNvSpPr>
          <p:nvPr>
            <p:ph type="sldNum" sz="quarter" idx="12"/>
          </p:nvPr>
        </p:nvSpPr>
        <p:spPr/>
        <p:txBody>
          <a:bodyPr/>
          <a:lstStyle/>
          <a:p>
            <a:fld id="{C07F7555-5637-481D-B194-4CE85B1F2F97}" type="slidenum">
              <a:rPr lang="en-US" smtClean="0"/>
              <a:t>‹#›</a:t>
            </a:fld>
            <a:endParaRPr lang="en-US"/>
          </a:p>
        </p:txBody>
      </p:sp>
    </p:spTree>
    <p:extLst>
      <p:ext uri="{BB962C8B-B14F-4D97-AF65-F5344CB8AC3E}">
        <p14:creationId xmlns:p14="http://schemas.microsoft.com/office/powerpoint/2010/main" val="3690420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Graphical user interface&#10;&#10;Description automatically generated with medium confidence">
            <a:extLst>
              <a:ext uri="{FF2B5EF4-FFF2-40B4-BE49-F238E27FC236}">
                <a16:creationId xmlns:a16="http://schemas.microsoft.com/office/drawing/2014/main" id="{B2FBF8D5-58F7-D394-48B6-51CFA5D40B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D1824C-1B7C-0024-AF5C-85131076751E}"/>
              </a:ext>
            </a:extLst>
          </p:cNvPr>
          <p:cNvSpPr>
            <a:spLocks noGrp="1"/>
          </p:cNvSpPr>
          <p:nvPr>
            <p:ph type="title"/>
          </p:nvPr>
        </p:nvSpPr>
        <p:spPr>
          <a:xfrm>
            <a:off x="838200" y="481806"/>
            <a:ext cx="10515600" cy="1325563"/>
          </a:xfrm>
        </p:spPr>
        <p:txBody>
          <a:bodyPr/>
          <a:lstStyle>
            <a:lvl1pPr>
              <a:defRPr>
                <a:solidFill>
                  <a:srgbClr val="114496"/>
                </a:solidFill>
                <a:latin typeface="Fira Sans Bold" panose="020B05030500000200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A869A3F-9012-2037-80B4-7773282C9CBD}"/>
              </a:ext>
            </a:extLst>
          </p:cNvPr>
          <p:cNvSpPr>
            <a:spLocks noGrp="1"/>
          </p:cNvSpPr>
          <p:nvPr>
            <p:ph idx="1"/>
          </p:nvPr>
        </p:nvSpPr>
        <p:spPr/>
        <p:txBody>
          <a:bodyPr/>
          <a:lstStyle>
            <a:lvl1pPr>
              <a:defRPr>
                <a:latin typeface="Fira Sans" panose="020B0503050000020004" pitchFamily="34" charset="0"/>
              </a:defRPr>
            </a:lvl1pPr>
            <a:lvl2pPr>
              <a:defRPr>
                <a:solidFill>
                  <a:srgbClr val="114496"/>
                </a:solidFill>
                <a:latin typeface="Fira Sans" panose="020B0503050000020004" pitchFamily="34" charset="0"/>
              </a:defRPr>
            </a:lvl2pPr>
            <a:lvl3pPr>
              <a:defRPr>
                <a:solidFill>
                  <a:srgbClr val="A10D55"/>
                </a:solidFill>
                <a:latin typeface="Fira Sans" panose="020B0503050000020004" pitchFamily="34" charset="0"/>
              </a:defRPr>
            </a:lvl3pPr>
            <a:lvl4pPr>
              <a:defRPr>
                <a:solidFill>
                  <a:srgbClr val="FFDF57"/>
                </a:solidFill>
                <a:latin typeface="Fira Sans" panose="020B0503050000020004" pitchFamily="34" charset="0"/>
              </a:defRPr>
            </a:lvl4pPr>
            <a:lvl5pPr>
              <a:defRPr>
                <a:latin typeface="Fira Sans" panose="020B05030500000200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818E01-7F52-FEEC-63C0-2C951B7900BF}"/>
              </a:ext>
            </a:extLst>
          </p:cNvPr>
          <p:cNvSpPr>
            <a:spLocks noGrp="1"/>
          </p:cNvSpPr>
          <p:nvPr>
            <p:ph type="dt" sz="half" idx="10"/>
          </p:nvPr>
        </p:nvSpPr>
        <p:spPr/>
        <p:txBody>
          <a:bodyPr/>
          <a:lstStyle/>
          <a:p>
            <a:fld id="{33F7FF6D-F63E-463E-8ED4-C4AFC8C64151}" type="datetime1">
              <a:rPr lang="en-US" smtClean="0"/>
              <a:t>10/13/2026</a:t>
            </a:fld>
            <a:endParaRPr lang="en-US"/>
          </a:p>
        </p:txBody>
      </p:sp>
      <p:sp>
        <p:nvSpPr>
          <p:cNvPr id="5" name="Footer Placeholder 4">
            <a:extLst>
              <a:ext uri="{FF2B5EF4-FFF2-40B4-BE49-F238E27FC236}">
                <a16:creationId xmlns:a16="http://schemas.microsoft.com/office/drawing/2014/main" id="{C97C28D4-EB34-60F0-740D-2EEB316206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78EB08-C172-0364-4415-F06439C74671}"/>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3740315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7CEF34A-00A7-E297-CE54-0AD967DE66D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7D1824C-1B7C-0024-AF5C-85131076751E}"/>
              </a:ext>
            </a:extLst>
          </p:cNvPr>
          <p:cNvSpPr>
            <a:spLocks noGrp="1"/>
          </p:cNvSpPr>
          <p:nvPr>
            <p:ph type="title"/>
          </p:nvPr>
        </p:nvSpPr>
        <p:spPr>
          <a:xfrm>
            <a:off x="838200" y="481806"/>
            <a:ext cx="10515600" cy="1325563"/>
          </a:xfrm>
        </p:spPr>
        <p:txBody>
          <a:bodyPr/>
          <a:lstStyle>
            <a:lvl1pPr>
              <a:defRPr>
                <a:solidFill>
                  <a:srgbClr val="114496"/>
                </a:solidFill>
                <a:latin typeface="Fira Sans Bold" panose="020B05030500000200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0A869A3F-9012-2037-80B4-7773282C9CBD}"/>
              </a:ext>
            </a:extLst>
          </p:cNvPr>
          <p:cNvSpPr>
            <a:spLocks noGrp="1"/>
          </p:cNvSpPr>
          <p:nvPr>
            <p:ph idx="1"/>
          </p:nvPr>
        </p:nvSpPr>
        <p:spPr/>
        <p:txBody>
          <a:bodyPr/>
          <a:lstStyle>
            <a:lvl1pPr>
              <a:defRPr>
                <a:latin typeface="Fira Sans" panose="020B0503050000020004" pitchFamily="34" charset="0"/>
              </a:defRPr>
            </a:lvl1pPr>
            <a:lvl2pPr>
              <a:defRPr>
                <a:solidFill>
                  <a:srgbClr val="114496"/>
                </a:solidFill>
                <a:latin typeface="Fira Sans" panose="020B0503050000020004" pitchFamily="34" charset="0"/>
              </a:defRPr>
            </a:lvl2pPr>
            <a:lvl3pPr>
              <a:defRPr>
                <a:solidFill>
                  <a:srgbClr val="A10D55"/>
                </a:solidFill>
                <a:latin typeface="Fira Sans" panose="020B0503050000020004" pitchFamily="34" charset="0"/>
              </a:defRPr>
            </a:lvl3pPr>
            <a:lvl4pPr>
              <a:defRPr>
                <a:solidFill>
                  <a:srgbClr val="FFDF57"/>
                </a:solidFill>
                <a:latin typeface="Fira Sans" panose="020B0503050000020004" pitchFamily="34" charset="0"/>
              </a:defRPr>
            </a:lvl4pPr>
            <a:lvl5pPr>
              <a:defRPr>
                <a:latin typeface="Fira Sans" panose="020B05030500000200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C818E01-7F52-FEEC-63C0-2C951B7900BF}"/>
              </a:ext>
            </a:extLst>
          </p:cNvPr>
          <p:cNvSpPr>
            <a:spLocks noGrp="1"/>
          </p:cNvSpPr>
          <p:nvPr>
            <p:ph type="dt" sz="half" idx="10"/>
          </p:nvPr>
        </p:nvSpPr>
        <p:spPr/>
        <p:txBody>
          <a:bodyPr/>
          <a:lstStyle/>
          <a:p>
            <a:fld id="{33F7FF6D-F63E-463E-8ED4-C4AFC8C64151}" type="datetime1">
              <a:rPr lang="en-US" smtClean="0"/>
              <a:t>10/13/2026</a:t>
            </a:fld>
            <a:endParaRPr lang="en-US"/>
          </a:p>
        </p:txBody>
      </p:sp>
      <p:sp>
        <p:nvSpPr>
          <p:cNvPr id="5" name="Footer Placeholder 4">
            <a:extLst>
              <a:ext uri="{FF2B5EF4-FFF2-40B4-BE49-F238E27FC236}">
                <a16:creationId xmlns:a16="http://schemas.microsoft.com/office/drawing/2014/main" id="{C97C28D4-EB34-60F0-740D-2EEB316206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78EB08-C172-0364-4415-F06439C74671}"/>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12241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Shape&#10;&#10;Description automatically generated">
            <a:extLst>
              <a:ext uri="{FF2B5EF4-FFF2-40B4-BE49-F238E27FC236}">
                <a16:creationId xmlns:a16="http://schemas.microsoft.com/office/drawing/2014/main" id="{268C3435-8351-3EA5-6C15-E3C50DCB97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50" y="0"/>
            <a:ext cx="12192000" cy="6858000"/>
          </a:xfrm>
          <a:prstGeom prst="rect">
            <a:avLst/>
          </a:prstGeom>
        </p:spPr>
      </p:pic>
      <p:sp>
        <p:nvSpPr>
          <p:cNvPr id="2" name="Title 1">
            <a:extLst>
              <a:ext uri="{FF2B5EF4-FFF2-40B4-BE49-F238E27FC236}">
                <a16:creationId xmlns:a16="http://schemas.microsoft.com/office/drawing/2014/main" id="{50DCAD7B-5E42-10EA-BD10-573A588D9833}"/>
              </a:ext>
            </a:extLst>
          </p:cNvPr>
          <p:cNvSpPr>
            <a:spLocks noGrp="1"/>
          </p:cNvSpPr>
          <p:nvPr>
            <p:ph type="title"/>
          </p:nvPr>
        </p:nvSpPr>
        <p:spPr>
          <a:xfrm>
            <a:off x="325823" y="1736726"/>
            <a:ext cx="10515600" cy="2852737"/>
          </a:xfrm>
        </p:spPr>
        <p:txBody>
          <a:bodyPr anchor="b">
            <a:normAutofit/>
          </a:bodyPr>
          <a:lstStyle>
            <a:lvl1pPr>
              <a:defRPr sz="4800">
                <a:latin typeface="Fira Sans Bold" panose="020B08030500000200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22B19678-E137-64AE-2FF5-8E1C309B7D29}"/>
              </a:ext>
            </a:extLst>
          </p:cNvPr>
          <p:cNvSpPr>
            <a:spLocks noGrp="1"/>
          </p:cNvSpPr>
          <p:nvPr>
            <p:ph type="body" idx="1"/>
          </p:nvPr>
        </p:nvSpPr>
        <p:spPr>
          <a:xfrm>
            <a:off x="325823" y="4589463"/>
            <a:ext cx="10515600" cy="1500187"/>
          </a:xfrm>
        </p:spPr>
        <p:txBody>
          <a:bodyPr/>
          <a:lstStyle>
            <a:lvl1pPr marL="0" indent="0">
              <a:buNone/>
              <a:defRPr sz="2400">
                <a:solidFill>
                  <a:schemeClr val="tx1">
                    <a:tint val="75000"/>
                  </a:schemeClr>
                </a:solidFill>
                <a:latin typeface="Fira Sans" panose="020B05030500000200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30034026-E625-E242-62D8-E9431F494025}"/>
              </a:ext>
            </a:extLst>
          </p:cNvPr>
          <p:cNvSpPr>
            <a:spLocks noGrp="1"/>
          </p:cNvSpPr>
          <p:nvPr>
            <p:ph type="dt" sz="half" idx="10"/>
          </p:nvPr>
        </p:nvSpPr>
        <p:spPr/>
        <p:txBody>
          <a:bodyPr/>
          <a:lstStyle/>
          <a:p>
            <a:fld id="{138C550C-5A5E-4C57-81A8-7A1AF0E728E3}" type="datetime1">
              <a:rPr lang="en-US" smtClean="0"/>
              <a:t>10/13/2026</a:t>
            </a:fld>
            <a:endParaRPr lang="en-US"/>
          </a:p>
        </p:txBody>
      </p:sp>
      <p:sp>
        <p:nvSpPr>
          <p:cNvPr id="5" name="Footer Placeholder 4">
            <a:extLst>
              <a:ext uri="{FF2B5EF4-FFF2-40B4-BE49-F238E27FC236}">
                <a16:creationId xmlns:a16="http://schemas.microsoft.com/office/drawing/2014/main" id="{72356502-784E-E18E-A6AF-932860BE0A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2DB57-8DB4-AB5C-0875-8DF0D4AB571D}"/>
              </a:ext>
            </a:extLst>
          </p:cNvPr>
          <p:cNvSpPr>
            <a:spLocks noGrp="1"/>
          </p:cNvSpPr>
          <p:nvPr>
            <p:ph type="sldNum" sz="quarter" idx="12"/>
          </p:nvPr>
        </p:nvSpPr>
        <p:spPr/>
        <p:txBody>
          <a:bodyPr/>
          <a:lstStyle/>
          <a:p>
            <a:fld id="{C07F7555-5637-481D-B194-4CE85B1F2F97}" type="slidenum">
              <a:rPr lang="en-US" smtClean="0"/>
              <a:t>‹#›</a:t>
            </a:fld>
            <a:endParaRPr lang="en-US"/>
          </a:p>
        </p:txBody>
      </p:sp>
    </p:spTree>
    <p:extLst>
      <p:ext uri="{BB962C8B-B14F-4D97-AF65-F5344CB8AC3E}">
        <p14:creationId xmlns:p14="http://schemas.microsoft.com/office/powerpoint/2010/main" val="3402201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Graphical user interface&#10;&#10;Description automatically generated with medium confidence">
            <a:extLst>
              <a:ext uri="{FF2B5EF4-FFF2-40B4-BE49-F238E27FC236}">
                <a16:creationId xmlns:a16="http://schemas.microsoft.com/office/drawing/2014/main" id="{9D333FE2-4DF3-CDA1-193A-0D6F830D04D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6C9F416-9900-3841-2734-79F13E742DD9}"/>
              </a:ext>
            </a:extLst>
          </p:cNvPr>
          <p:cNvSpPr>
            <a:spLocks noGrp="1"/>
          </p:cNvSpPr>
          <p:nvPr>
            <p:ph type="title"/>
          </p:nvPr>
        </p:nvSpPr>
        <p:spPr>
          <a:xfrm>
            <a:off x="474216" y="481806"/>
            <a:ext cx="10363200" cy="1325563"/>
          </a:xfrm>
        </p:spPr>
        <p:txBody>
          <a:bodyPr/>
          <a:lstStyle>
            <a:lvl1pPr>
              <a:defRPr>
                <a:solidFill>
                  <a:srgbClr val="114496"/>
                </a:solidFill>
                <a:latin typeface="Fira Sans Bold" panose="020B08030500000200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009E4EF-8075-6C23-938F-792F8F808F33}"/>
              </a:ext>
            </a:extLst>
          </p:cNvPr>
          <p:cNvSpPr>
            <a:spLocks noGrp="1"/>
          </p:cNvSpPr>
          <p:nvPr>
            <p:ph sz="half" idx="1"/>
          </p:nvPr>
        </p:nvSpPr>
        <p:spPr>
          <a:xfrm>
            <a:off x="474216" y="1825625"/>
            <a:ext cx="5181600" cy="4351338"/>
          </a:xfrm>
        </p:spPr>
        <p:txBody>
          <a:bodyPr/>
          <a:lstStyle>
            <a:lvl1pPr>
              <a:defRPr>
                <a:latin typeface="Fira Sans" panose="020B0503050000020004" pitchFamily="34" charset="0"/>
              </a:defRPr>
            </a:lvl1pPr>
            <a:lvl2pPr>
              <a:defRPr>
                <a:solidFill>
                  <a:srgbClr val="A10D55"/>
                </a:solidFill>
                <a:latin typeface="Fira Sans" panose="020B0503050000020004" pitchFamily="34" charset="0"/>
              </a:defRPr>
            </a:lvl2pPr>
            <a:lvl3pPr>
              <a:defRPr>
                <a:solidFill>
                  <a:srgbClr val="FFDF57"/>
                </a:solidFill>
                <a:latin typeface="Fira Sans" panose="020B0503050000020004" pitchFamily="34" charset="0"/>
              </a:defRPr>
            </a:lvl3pPr>
            <a:lvl4pPr>
              <a:defRPr>
                <a:latin typeface="Fira Sans" panose="020B0503050000020004" pitchFamily="34" charset="0"/>
              </a:defRPr>
            </a:lvl4pPr>
            <a:lvl5pPr>
              <a:defRPr>
                <a:latin typeface="Fira Sans" panose="020B05030500000200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542ED65-FC44-EB66-A338-9B63E9C19643}"/>
              </a:ext>
            </a:extLst>
          </p:cNvPr>
          <p:cNvSpPr>
            <a:spLocks noGrp="1"/>
          </p:cNvSpPr>
          <p:nvPr>
            <p:ph sz="half" idx="2"/>
          </p:nvPr>
        </p:nvSpPr>
        <p:spPr>
          <a:xfrm>
            <a:off x="5655816" y="1807369"/>
            <a:ext cx="5181600" cy="4351338"/>
          </a:xfrm>
        </p:spPr>
        <p:txBody>
          <a:bodyPr/>
          <a:lstStyle>
            <a:lvl1pPr>
              <a:defRPr>
                <a:latin typeface="Fira Sans" panose="020B0503050000020004" pitchFamily="34" charset="0"/>
              </a:defRPr>
            </a:lvl1pPr>
            <a:lvl2pPr>
              <a:defRPr>
                <a:solidFill>
                  <a:srgbClr val="A10D55"/>
                </a:solidFill>
                <a:latin typeface="Fira Sans" panose="020B0503050000020004" pitchFamily="34" charset="0"/>
              </a:defRPr>
            </a:lvl2pPr>
            <a:lvl3pPr>
              <a:defRPr>
                <a:solidFill>
                  <a:srgbClr val="FFDF57"/>
                </a:solidFill>
                <a:latin typeface="Fira Sans" panose="020B0503050000020004" pitchFamily="34" charset="0"/>
              </a:defRPr>
            </a:lvl3pPr>
            <a:lvl4pPr>
              <a:defRPr>
                <a:latin typeface="Fira Sans" panose="020B0503050000020004" pitchFamily="34" charset="0"/>
              </a:defRPr>
            </a:lvl4pPr>
            <a:lvl5pPr>
              <a:defRPr>
                <a:latin typeface="Fira Sans" panose="020B05030500000200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68DF361-5CA2-CFC0-F8E0-32E775F98267}"/>
              </a:ext>
            </a:extLst>
          </p:cNvPr>
          <p:cNvSpPr>
            <a:spLocks noGrp="1"/>
          </p:cNvSpPr>
          <p:nvPr>
            <p:ph type="dt" sz="half" idx="10"/>
          </p:nvPr>
        </p:nvSpPr>
        <p:spPr/>
        <p:txBody>
          <a:bodyPr/>
          <a:lstStyle/>
          <a:p>
            <a:fld id="{9E76FF53-66E3-4BCF-B875-5C03E0FA593D}" type="datetime1">
              <a:rPr lang="en-US" smtClean="0"/>
              <a:t>10/13/2026</a:t>
            </a:fld>
            <a:endParaRPr lang="en-US"/>
          </a:p>
        </p:txBody>
      </p:sp>
      <p:sp>
        <p:nvSpPr>
          <p:cNvPr id="6" name="Footer Placeholder 5">
            <a:extLst>
              <a:ext uri="{FF2B5EF4-FFF2-40B4-BE49-F238E27FC236}">
                <a16:creationId xmlns:a16="http://schemas.microsoft.com/office/drawing/2014/main" id="{46969430-9FEB-CA3E-0D36-C5441A4276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202318-8520-9BC2-CD8E-2E0F9D5834E4}"/>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28065208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pic>
        <p:nvPicPr>
          <p:cNvPr id="10" name="Picture 9" descr="Graphical user interface, text&#10;&#10;Description automatically generated">
            <a:extLst>
              <a:ext uri="{FF2B5EF4-FFF2-40B4-BE49-F238E27FC236}">
                <a16:creationId xmlns:a16="http://schemas.microsoft.com/office/drawing/2014/main" id="{2C86B02F-17C3-D78E-E12E-12C6682BAD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6C9F416-9900-3841-2734-79F13E742DD9}"/>
              </a:ext>
            </a:extLst>
          </p:cNvPr>
          <p:cNvSpPr>
            <a:spLocks noGrp="1"/>
          </p:cNvSpPr>
          <p:nvPr>
            <p:ph type="title"/>
          </p:nvPr>
        </p:nvSpPr>
        <p:spPr>
          <a:xfrm>
            <a:off x="474216" y="481806"/>
            <a:ext cx="10363200" cy="1325563"/>
          </a:xfrm>
        </p:spPr>
        <p:txBody>
          <a:bodyPr/>
          <a:lstStyle>
            <a:lvl1pPr>
              <a:defRPr>
                <a:solidFill>
                  <a:srgbClr val="114496"/>
                </a:solidFill>
                <a:latin typeface="Fira Sans Bold" panose="020B08030500000200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A009E4EF-8075-6C23-938F-792F8F808F33}"/>
              </a:ext>
            </a:extLst>
          </p:cNvPr>
          <p:cNvSpPr>
            <a:spLocks noGrp="1"/>
          </p:cNvSpPr>
          <p:nvPr>
            <p:ph sz="half" idx="1"/>
          </p:nvPr>
        </p:nvSpPr>
        <p:spPr>
          <a:xfrm>
            <a:off x="474216" y="1825625"/>
            <a:ext cx="5181600" cy="4351338"/>
          </a:xfrm>
        </p:spPr>
        <p:txBody>
          <a:bodyPr/>
          <a:lstStyle>
            <a:lvl1pPr>
              <a:defRPr>
                <a:latin typeface="Fira Sans" panose="020B0503050000020004" pitchFamily="34" charset="0"/>
              </a:defRPr>
            </a:lvl1pPr>
            <a:lvl2pPr>
              <a:defRPr>
                <a:solidFill>
                  <a:srgbClr val="A10D55"/>
                </a:solidFill>
                <a:latin typeface="Fira Sans" panose="020B0503050000020004" pitchFamily="34" charset="0"/>
              </a:defRPr>
            </a:lvl2pPr>
            <a:lvl3pPr>
              <a:defRPr>
                <a:solidFill>
                  <a:srgbClr val="FFDF57"/>
                </a:solidFill>
                <a:latin typeface="Fira Sans" panose="020B0503050000020004" pitchFamily="34" charset="0"/>
              </a:defRPr>
            </a:lvl3pPr>
            <a:lvl4pPr>
              <a:defRPr>
                <a:latin typeface="Fira Sans" panose="020B0503050000020004" pitchFamily="34" charset="0"/>
              </a:defRPr>
            </a:lvl4pPr>
            <a:lvl5pPr>
              <a:defRPr>
                <a:latin typeface="Fira Sans" panose="020B05030500000200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542ED65-FC44-EB66-A338-9B63E9C19643}"/>
              </a:ext>
            </a:extLst>
          </p:cNvPr>
          <p:cNvSpPr>
            <a:spLocks noGrp="1"/>
          </p:cNvSpPr>
          <p:nvPr>
            <p:ph sz="half" idx="2"/>
          </p:nvPr>
        </p:nvSpPr>
        <p:spPr>
          <a:xfrm>
            <a:off x="5655816" y="1807369"/>
            <a:ext cx="5181600" cy="4351338"/>
          </a:xfrm>
        </p:spPr>
        <p:txBody>
          <a:bodyPr/>
          <a:lstStyle>
            <a:lvl1pPr>
              <a:defRPr>
                <a:latin typeface="Fira Sans" panose="020B0503050000020004" pitchFamily="34" charset="0"/>
              </a:defRPr>
            </a:lvl1pPr>
            <a:lvl2pPr>
              <a:defRPr>
                <a:solidFill>
                  <a:srgbClr val="A10D55"/>
                </a:solidFill>
                <a:latin typeface="Fira Sans" panose="020B0503050000020004" pitchFamily="34" charset="0"/>
              </a:defRPr>
            </a:lvl2pPr>
            <a:lvl3pPr>
              <a:defRPr>
                <a:solidFill>
                  <a:srgbClr val="FFDF57"/>
                </a:solidFill>
                <a:latin typeface="Fira Sans" panose="020B0503050000020004" pitchFamily="34" charset="0"/>
              </a:defRPr>
            </a:lvl3pPr>
            <a:lvl4pPr>
              <a:defRPr>
                <a:latin typeface="Fira Sans" panose="020B0503050000020004" pitchFamily="34" charset="0"/>
              </a:defRPr>
            </a:lvl4pPr>
            <a:lvl5pPr>
              <a:defRPr>
                <a:latin typeface="Fira Sans" panose="020B05030500000200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468DF361-5CA2-CFC0-F8E0-32E775F98267}"/>
              </a:ext>
            </a:extLst>
          </p:cNvPr>
          <p:cNvSpPr>
            <a:spLocks noGrp="1"/>
          </p:cNvSpPr>
          <p:nvPr>
            <p:ph type="dt" sz="half" idx="10"/>
          </p:nvPr>
        </p:nvSpPr>
        <p:spPr/>
        <p:txBody>
          <a:bodyPr/>
          <a:lstStyle/>
          <a:p>
            <a:fld id="{9E76FF53-66E3-4BCF-B875-5C03E0FA593D}" type="datetime1">
              <a:rPr lang="en-US" smtClean="0"/>
              <a:t>10/13/2026</a:t>
            </a:fld>
            <a:endParaRPr lang="en-US"/>
          </a:p>
        </p:txBody>
      </p:sp>
      <p:sp>
        <p:nvSpPr>
          <p:cNvPr id="6" name="Footer Placeholder 5">
            <a:extLst>
              <a:ext uri="{FF2B5EF4-FFF2-40B4-BE49-F238E27FC236}">
                <a16:creationId xmlns:a16="http://schemas.microsoft.com/office/drawing/2014/main" id="{46969430-9FEB-CA3E-0D36-C5441A4276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202318-8520-9BC2-CD8E-2E0F9D5834E4}"/>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3571071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Graphical user interface&#10;&#10;Description automatically generated with medium confidence">
            <a:extLst>
              <a:ext uri="{FF2B5EF4-FFF2-40B4-BE49-F238E27FC236}">
                <a16:creationId xmlns:a16="http://schemas.microsoft.com/office/drawing/2014/main" id="{0811C72C-A719-BD1A-03C4-AC1F70B98DE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B57E375-76CE-08E6-6CD2-8154C3DBA8CD}"/>
              </a:ext>
            </a:extLst>
          </p:cNvPr>
          <p:cNvSpPr>
            <a:spLocks noGrp="1"/>
          </p:cNvSpPr>
          <p:nvPr>
            <p:ph type="title"/>
          </p:nvPr>
        </p:nvSpPr>
        <p:spPr>
          <a:xfrm>
            <a:off x="236107" y="668337"/>
            <a:ext cx="10515600" cy="1033463"/>
          </a:xfrm>
        </p:spPr>
        <p:txBody>
          <a:bodyPr>
            <a:normAutofit/>
          </a:bodyPr>
          <a:lstStyle>
            <a:lvl1pPr>
              <a:defRPr sz="4000">
                <a:solidFill>
                  <a:srgbClr val="114496"/>
                </a:solidFill>
                <a:latin typeface="Fira Sans Bold" panose="020B08030500000200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74390C9-19B8-392D-4C84-7FAE49CFDF09}"/>
              </a:ext>
            </a:extLst>
          </p:cNvPr>
          <p:cNvSpPr>
            <a:spLocks noGrp="1"/>
          </p:cNvSpPr>
          <p:nvPr>
            <p:ph type="body" idx="1"/>
          </p:nvPr>
        </p:nvSpPr>
        <p:spPr>
          <a:xfrm>
            <a:off x="336119" y="1701800"/>
            <a:ext cx="5157787" cy="823912"/>
          </a:xfrm>
        </p:spPr>
        <p:txBody>
          <a:bodyPr anchor="b"/>
          <a:lstStyle>
            <a:lvl1pPr marL="0" indent="0">
              <a:buNone/>
              <a:defRPr sz="2400" b="1">
                <a:solidFill>
                  <a:srgbClr val="A10D55"/>
                </a:solidFill>
                <a:latin typeface="Fira Sans Bold" panose="020B080305000002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25DD667-4E20-99C0-0105-5A6F7A6E0665}"/>
              </a:ext>
            </a:extLst>
          </p:cNvPr>
          <p:cNvSpPr>
            <a:spLocks noGrp="1"/>
          </p:cNvSpPr>
          <p:nvPr>
            <p:ph sz="half" idx="2"/>
          </p:nvPr>
        </p:nvSpPr>
        <p:spPr>
          <a:xfrm>
            <a:off x="336120" y="2510176"/>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8D4A4-84DC-1261-9C8F-2E9D0C131382}"/>
              </a:ext>
            </a:extLst>
          </p:cNvPr>
          <p:cNvSpPr>
            <a:spLocks noGrp="1"/>
          </p:cNvSpPr>
          <p:nvPr>
            <p:ph type="body" sz="quarter" idx="3"/>
          </p:nvPr>
        </p:nvSpPr>
        <p:spPr>
          <a:xfrm>
            <a:off x="5531212" y="1692429"/>
            <a:ext cx="5183188" cy="823912"/>
          </a:xfrm>
        </p:spPr>
        <p:txBody>
          <a:bodyPr anchor="b"/>
          <a:lstStyle>
            <a:lvl1pPr marL="0" indent="0">
              <a:buNone/>
              <a:defRPr sz="2400" b="1">
                <a:solidFill>
                  <a:srgbClr val="A10D55"/>
                </a:solidFill>
                <a:latin typeface="Fira Sans Bold" panose="020B080305000002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1070B0-868C-E17E-0AC4-43B0043FE9C3}"/>
              </a:ext>
            </a:extLst>
          </p:cNvPr>
          <p:cNvSpPr>
            <a:spLocks noGrp="1"/>
          </p:cNvSpPr>
          <p:nvPr>
            <p:ph sz="quarter" idx="4"/>
          </p:nvPr>
        </p:nvSpPr>
        <p:spPr>
          <a:xfrm>
            <a:off x="5493906" y="2525712"/>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37D67E-965E-E6E2-D2C1-CC18DD5B3A78}"/>
              </a:ext>
            </a:extLst>
          </p:cNvPr>
          <p:cNvSpPr>
            <a:spLocks noGrp="1"/>
          </p:cNvSpPr>
          <p:nvPr>
            <p:ph type="dt" sz="half" idx="10"/>
          </p:nvPr>
        </p:nvSpPr>
        <p:spPr/>
        <p:txBody>
          <a:bodyPr/>
          <a:lstStyle/>
          <a:p>
            <a:fld id="{2A07E9B5-2BEE-4592-BA21-98EDFA2C236F}" type="datetime1">
              <a:rPr lang="en-US" smtClean="0"/>
              <a:t>10/13/2026</a:t>
            </a:fld>
            <a:endParaRPr lang="en-US"/>
          </a:p>
        </p:txBody>
      </p:sp>
      <p:sp>
        <p:nvSpPr>
          <p:cNvPr id="8" name="Footer Placeholder 7">
            <a:extLst>
              <a:ext uri="{FF2B5EF4-FFF2-40B4-BE49-F238E27FC236}">
                <a16:creationId xmlns:a16="http://schemas.microsoft.com/office/drawing/2014/main" id="{003B250B-78F8-942B-C282-3221B070B1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0AD32-7134-5986-3DA4-7D53C11F1DCF}"/>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159379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pic>
        <p:nvPicPr>
          <p:cNvPr id="12" name="Picture 11" descr="Graphical user interface, text&#10;&#10;Description automatically generated">
            <a:extLst>
              <a:ext uri="{FF2B5EF4-FFF2-40B4-BE49-F238E27FC236}">
                <a16:creationId xmlns:a16="http://schemas.microsoft.com/office/drawing/2014/main" id="{46DE324F-50FF-4128-BEAD-FA13B80DB2E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B57E375-76CE-08E6-6CD2-8154C3DBA8CD}"/>
              </a:ext>
            </a:extLst>
          </p:cNvPr>
          <p:cNvSpPr>
            <a:spLocks noGrp="1"/>
          </p:cNvSpPr>
          <p:nvPr>
            <p:ph type="title"/>
          </p:nvPr>
        </p:nvSpPr>
        <p:spPr>
          <a:xfrm>
            <a:off x="838200" y="660569"/>
            <a:ext cx="10515600" cy="1033463"/>
          </a:xfrm>
        </p:spPr>
        <p:txBody>
          <a:bodyPr>
            <a:normAutofit/>
          </a:bodyPr>
          <a:lstStyle>
            <a:lvl1pPr>
              <a:defRPr sz="4000">
                <a:solidFill>
                  <a:srgbClr val="114496"/>
                </a:solidFill>
                <a:latin typeface="Fira Sans Bold" panose="020B08030500000200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474390C9-19B8-392D-4C84-7FAE49CFDF09}"/>
              </a:ext>
            </a:extLst>
          </p:cNvPr>
          <p:cNvSpPr>
            <a:spLocks noGrp="1"/>
          </p:cNvSpPr>
          <p:nvPr>
            <p:ph type="body" idx="1"/>
          </p:nvPr>
        </p:nvSpPr>
        <p:spPr>
          <a:xfrm>
            <a:off x="821392" y="1711325"/>
            <a:ext cx="5157787" cy="823912"/>
          </a:xfrm>
        </p:spPr>
        <p:txBody>
          <a:bodyPr anchor="b"/>
          <a:lstStyle>
            <a:lvl1pPr marL="0" indent="0">
              <a:buNone/>
              <a:defRPr sz="2400" b="1">
                <a:solidFill>
                  <a:srgbClr val="A10D55"/>
                </a:solidFill>
                <a:latin typeface="Fira Sans Bold" panose="020B080305000002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25DD667-4E20-99C0-0105-5A6F7A6E0665}"/>
              </a:ext>
            </a:extLst>
          </p:cNvPr>
          <p:cNvSpPr>
            <a:spLocks noGrp="1"/>
          </p:cNvSpPr>
          <p:nvPr>
            <p:ph sz="half" idx="2"/>
          </p:nvPr>
        </p:nvSpPr>
        <p:spPr>
          <a:xfrm>
            <a:off x="838200" y="2535237"/>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8D4A4-84DC-1261-9C8F-2E9D0C131382}"/>
              </a:ext>
            </a:extLst>
          </p:cNvPr>
          <p:cNvSpPr>
            <a:spLocks noGrp="1"/>
          </p:cNvSpPr>
          <p:nvPr>
            <p:ph type="body" sz="quarter" idx="3"/>
          </p:nvPr>
        </p:nvSpPr>
        <p:spPr>
          <a:xfrm>
            <a:off x="6187420" y="1701800"/>
            <a:ext cx="5183188" cy="823912"/>
          </a:xfrm>
        </p:spPr>
        <p:txBody>
          <a:bodyPr anchor="b"/>
          <a:lstStyle>
            <a:lvl1pPr marL="0" indent="0">
              <a:buNone/>
              <a:defRPr sz="2400" b="1">
                <a:solidFill>
                  <a:srgbClr val="A10D55"/>
                </a:solidFill>
                <a:latin typeface="Fira Sans Bold" panose="020B08030500000200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91070B0-868C-E17E-0AC4-43B0043FE9C3}"/>
              </a:ext>
            </a:extLst>
          </p:cNvPr>
          <p:cNvSpPr>
            <a:spLocks noGrp="1"/>
          </p:cNvSpPr>
          <p:nvPr>
            <p:ph sz="quarter" idx="4"/>
          </p:nvPr>
        </p:nvSpPr>
        <p:spPr>
          <a:xfrm>
            <a:off x="6170612" y="249936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37D67E-965E-E6E2-D2C1-CC18DD5B3A78}"/>
              </a:ext>
            </a:extLst>
          </p:cNvPr>
          <p:cNvSpPr>
            <a:spLocks noGrp="1"/>
          </p:cNvSpPr>
          <p:nvPr>
            <p:ph type="dt" sz="half" idx="10"/>
          </p:nvPr>
        </p:nvSpPr>
        <p:spPr/>
        <p:txBody>
          <a:bodyPr/>
          <a:lstStyle/>
          <a:p>
            <a:fld id="{2A07E9B5-2BEE-4592-BA21-98EDFA2C236F}" type="datetime1">
              <a:rPr lang="en-US" smtClean="0"/>
              <a:t>10/13/2026</a:t>
            </a:fld>
            <a:endParaRPr lang="en-US"/>
          </a:p>
        </p:txBody>
      </p:sp>
      <p:sp>
        <p:nvSpPr>
          <p:cNvPr id="8" name="Footer Placeholder 7">
            <a:extLst>
              <a:ext uri="{FF2B5EF4-FFF2-40B4-BE49-F238E27FC236}">
                <a16:creationId xmlns:a16="http://schemas.microsoft.com/office/drawing/2014/main" id="{003B250B-78F8-942B-C282-3221B070B1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50AD32-7134-5986-3DA4-7D53C11F1DCF}"/>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3040735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3437029D-780A-10DA-2B74-F1D499D22B20}"/>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F35D530-880F-095B-BA8E-331B04868E5B}"/>
              </a:ext>
            </a:extLst>
          </p:cNvPr>
          <p:cNvSpPr>
            <a:spLocks noGrp="1"/>
          </p:cNvSpPr>
          <p:nvPr>
            <p:ph type="title"/>
          </p:nvPr>
        </p:nvSpPr>
        <p:spPr/>
        <p:txBody>
          <a:bodyPr/>
          <a:lstStyle>
            <a:lvl1pPr>
              <a:defRPr>
                <a:solidFill>
                  <a:srgbClr val="A10D55"/>
                </a:solidFill>
                <a:latin typeface="Fira Sans Bold" panose="020B0803050000020004" pitchFamily="34" charset="0"/>
              </a:defRPr>
            </a:lvl1pPr>
          </a:lstStyle>
          <a:p>
            <a:r>
              <a:rPr lang="en-US" dirty="0"/>
              <a:t>Click to edit Master title style</a:t>
            </a:r>
          </a:p>
        </p:txBody>
      </p:sp>
      <p:sp>
        <p:nvSpPr>
          <p:cNvPr id="3" name="Date Placeholder 2">
            <a:extLst>
              <a:ext uri="{FF2B5EF4-FFF2-40B4-BE49-F238E27FC236}">
                <a16:creationId xmlns:a16="http://schemas.microsoft.com/office/drawing/2014/main" id="{8C02A302-DB45-1747-6414-2BEA0C6C0A49}"/>
              </a:ext>
            </a:extLst>
          </p:cNvPr>
          <p:cNvSpPr>
            <a:spLocks noGrp="1"/>
          </p:cNvSpPr>
          <p:nvPr>
            <p:ph type="dt" sz="half" idx="10"/>
          </p:nvPr>
        </p:nvSpPr>
        <p:spPr/>
        <p:txBody>
          <a:bodyPr/>
          <a:lstStyle/>
          <a:p>
            <a:fld id="{A4A8B30D-AC52-4D99-A72C-952D1B7647B7}" type="datetime1">
              <a:rPr lang="en-US" smtClean="0"/>
              <a:t>10/13/2026</a:t>
            </a:fld>
            <a:endParaRPr lang="en-US"/>
          </a:p>
        </p:txBody>
      </p:sp>
      <p:sp>
        <p:nvSpPr>
          <p:cNvPr id="4" name="Footer Placeholder 3">
            <a:extLst>
              <a:ext uri="{FF2B5EF4-FFF2-40B4-BE49-F238E27FC236}">
                <a16:creationId xmlns:a16="http://schemas.microsoft.com/office/drawing/2014/main" id="{D79BBA38-7BE0-9506-9353-F8A268D0AF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F847C1-0493-4EA9-B37B-D7D88B875461}"/>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3561384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Graphical user interface, text&#10;&#10;Description automatically generated">
            <a:extLst>
              <a:ext uri="{FF2B5EF4-FFF2-40B4-BE49-F238E27FC236}">
                <a16:creationId xmlns:a16="http://schemas.microsoft.com/office/drawing/2014/main" id="{A03B0072-58C6-3E09-27C3-80C6CA49EA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a:extLst>
              <a:ext uri="{FF2B5EF4-FFF2-40B4-BE49-F238E27FC236}">
                <a16:creationId xmlns:a16="http://schemas.microsoft.com/office/drawing/2014/main" id="{53271837-70D0-744E-EC67-DCE8FEEEF239}"/>
              </a:ext>
            </a:extLst>
          </p:cNvPr>
          <p:cNvSpPr>
            <a:spLocks noGrp="1"/>
          </p:cNvSpPr>
          <p:nvPr>
            <p:ph type="dt" sz="half" idx="10"/>
          </p:nvPr>
        </p:nvSpPr>
        <p:spPr/>
        <p:txBody>
          <a:bodyPr/>
          <a:lstStyle/>
          <a:p>
            <a:fld id="{E0AAFE22-2547-4544-8D01-6436DAF7BAE7}" type="datetime1">
              <a:rPr lang="en-US" smtClean="0"/>
              <a:t>10/13/2026</a:t>
            </a:fld>
            <a:endParaRPr lang="en-US"/>
          </a:p>
        </p:txBody>
      </p:sp>
      <p:sp>
        <p:nvSpPr>
          <p:cNvPr id="3" name="Footer Placeholder 2">
            <a:extLst>
              <a:ext uri="{FF2B5EF4-FFF2-40B4-BE49-F238E27FC236}">
                <a16:creationId xmlns:a16="http://schemas.microsoft.com/office/drawing/2014/main" id="{1FE944A0-83E5-5D15-E0BC-53D27D9069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C80791-1966-96C9-C737-C3816A1E249D}"/>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248800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Graphical user interface, text&#10;&#10;Description automatically generated">
            <a:extLst>
              <a:ext uri="{FF2B5EF4-FFF2-40B4-BE49-F238E27FC236}">
                <a16:creationId xmlns:a16="http://schemas.microsoft.com/office/drawing/2014/main" id="{925A6BF8-9BB2-675F-591A-C0CC3D54D0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632424-EA07-6359-A1E3-352B1DC6F7DE}"/>
              </a:ext>
            </a:extLst>
          </p:cNvPr>
          <p:cNvSpPr>
            <a:spLocks noGrp="1"/>
          </p:cNvSpPr>
          <p:nvPr>
            <p:ph type="title"/>
          </p:nvPr>
        </p:nvSpPr>
        <p:spPr>
          <a:xfrm>
            <a:off x="839788" y="457200"/>
            <a:ext cx="3932237" cy="1600200"/>
          </a:xfrm>
        </p:spPr>
        <p:txBody>
          <a:bodyPr anchor="b"/>
          <a:lstStyle>
            <a:lvl1pPr>
              <a:defRPr sz="3200">
                <a:latin typeface="Fira Sans Bold" panose="020B08030500000200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6D362B58-4B2E-8B3C-FC11-3243355705A2}"/>
              </a:ext>
            </a:extLst>
          </p:cNvPr>
          <p:cNvSpPr>
            <a:spLocks noGrp="1"/>
          </p:cNvSpPr>
          <p:nvPr>
            <p:ph idx="1"/>
          </p:nvPr>
        </p:nvSpPr>
        <p:spPr>
          <a:xfrm>
            <a:off x="5183188" y="987425"/>
            <a:ext cx="6172200" cy="4873625"/>
          </a:xfrm>
        </p:spPr>
        <p:txBody>
          <a:bodyPr/>
          <a:lstStyle>
            <a:lvl1pPr>
              <a:defRPr sz="3200">
                <a:latin typeface="Fira Sans" panose="020B0503050000020004" pitchFamily="34" charset="0"/>
              </a:defRPr>
            </a:lvl1pPr>
            <a:lvl2pPr>
              <a:defRPr sz="2800">
                <a:solidFill>
                  <a:srgbClr val="114496"/>
                </a:solidFill>
                <a:latin typeface="Fira Sans" panose="020B0503050000020004" pitchFamily="34" charset="0"/>
              </a:defRPr>
            </a:lvl2pPr>
            <a:lvl3pPr>
              <a:defRPr sz="2400">
                <a:solidFill>
                  <a:srgbClr val="A10D55"/>
                </a:solidFill>
                <a:latin typeface="Fira Sans" panose="020B0503050000020004" pitchFamily="34" charset="0"/>
              </a:defRPr>
            </a:lvl3pPr>
            <a:lvl4pPr>
              <a:defRPr sz="2000">
                <a:solidFill>
                  <a:srgbClr val="FFDF57"/>
                </a:solidFill>
                <a:latin typeface="Fira Sans" panose="020B0503050000020004" pitchFamily="34" charset="0"/>
              </a:defRPr>
            </a:lvl4pPr>
            <a:lvl5pPr>
              <a:defRPr sz="2000">
                <a:latin typeface="Fira Sans" panose="020B05030500000200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EB5EFE5A-2EA4-6C9E-F617-26AB7FF5E9B8}"/>
              </a:ext>
            </a:extLst>
          </p:cNvPr>
          <p:cNvSpPr>
            <a:spLocks noGrp="1"/>
          </p:cNvSpPr>
          <p:nvPr>
            <p:ph type="body" sz="half" idx="2"/>
          </p:nvPr>
        </p:nvSpPr>
        <p:spPr>
          <a:xfrm>
            <a:off x="839788" y="2057400"/>
            <a:ext cx="3932237" cy="3811588"/>
          </a:xfrm>
        </p:spPr>
        <p:txBody>
          <a:bodyPr/>
          <a:lstStyle>
            <a:lvl1pPr marL="0" indent="0">
              <a:buNone/>
              <a:defRPr sz="1600">
                <a:latin typeface="Fira Sans" panose="020B05030500000200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CB2498-D5A0-56AB-E645-C56686135246}"/>
              </a:ext>
            </a:extLst>
          </p:cNvPr>
          <p:cNvSpPr>
            <a:spLocks noGrp="1"/>
          </p:cNvSpPr>
          <p:nvPr>
            <p:ph type="dt" sz="half" idx="10"/>
          </p:nvPr>
        </p:nvSpPr>
        <p:spPr/>
        <p:txBody>
          <a:bodyPr/>
          <a:lstStyle/>
          <a:p>
            <a:fld id="{756EE24C-4BB9-4EB0-947B-77A1D0C75525}" type="datetime1">
              <a:rPr lang="en-US" smtClean="0"/>
              <a:t>10/13/2026</a:t>
            </a:fld>
            <a:endParaRPr lang="en-US"/>
          </a:p>
        </p:txBody>
      </p:sp>
      <p:sp>
        <p:nvSpPr>
          <p:cNvPr id="6" name="Footer Placeholder 5">
            <a:extLst>
              <a:ext uri="{FF2B5EF4-FFF2-40B4-BE49-F238E27FC236}">
                <a16:creationId xmlns:a16="http://schemas.microsoft.com/office/drawing/2014/main" id="{4441B67A-23A7-1418-F6D4-3A72C46A26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784526-7129-E583-8483-EEED9CF8E8E8}"/>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3950659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Graphical user interface, text&#10;&#10;Description automatically generated">
            <a:extLst>
              <a:ext uri="{FF2B5EF4-FFF2-40B4-BE49-F238E27FC236}">
                <a16:creationId xmlns:a16="http://schemas.microsoft.com/office/drawing/2014/main" id="{4FDC226D-A42A-981C-E876-64F7E668C6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DD5EF3-1BFF-F9C0-D96B-D188B8139D63}"/>
              </a:ext>
            </a:extLst>
          </p:cNvPr>
          <p:cNvSpPr>
            <a:spLocks noGrp="1"/>
          </p:cNvSpPr>
          <p:nvPr>
            <p:ph type="title"/>
          </p:nvPr>
        </p:nvSpPr>
        <p:spPr>
          <a:xfrm>
            <a:off x="839788" y="457200"/>
            <a:ext cx="3932237" cy="1600200"/>
          </a:xfrm>
        </p:spPr>
        <p:txBody>
          <a:bodyPr anchor="b"/>
          <a:lstStyle>
            <a:lvl1pPr>
              <a:defRPr sz="3200">
                <a:latin typeface="Fira Sans Bold" panose="020B0803050000020004" pitchFamily="34" charset="0"/>
              </a:defRPr>
            </a:lvl1pPr>
          </a:lstStyle>
          <a:p>
            <a:r>
              <a:rPr lang="en-US" dirty="0"/>
              <a:t>Click to edit Master title style</a:t>
            </a:r>
          </a:p>
        </p:txBody>
      </p:sp>
      <p:sp>
        <p:nvSpPr>
          <p:cNvPr id="3" name="Picture Placeholder 2">
            <a:extLst>
              <a:ext uri="{FF2B5EF4-FFF2-40B4-BE49-F238E27FC236}">
                <a16:creationId xmlns:a16="http://schemas.microsoft.com/office/drawing/2014/main" id="{7702949A-CF31-350A-4156-DF46131F0E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927439F-30BA-DEF6-FB5B-CAB656385F01}"/>
              </a:ext>
            </a:extLst>
          </p:cNvPr>
          <p:cNvSpPr>
            <a:spLocks noGrp="1"/>
          </p:cNvSpPr>
          <p:nvPr>
            <p:ph type="body" sz="half" idx="2"/>
          </p:nvPr>
        </p:nvSpPr>
        <p:spPr>
          <a:xfrm>
            <a:off x="839788" y="2057400"/>
            <a:ext cx="3932237" cy="3811588"/>
          </a:xfrm>
        </p:spPr>
        <p:txBody>
          <a:bodyPr/>
          <a:lstStyle>
            <a:lvl1pPr marL="0" indent="0">
              <a:buNone/>
              <a:defRPr sz="1600">
                <a:latin typeface="Fira Sans" panose="020B05030500000200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A2D1FE7A-FC28-6E7C-B42C-52AFCA1E38AA}"/>
              </a:ext>
            </a:extLst>
          </p:cNvPr>
          <p:cNvSpPr>
            <a:spLocks noGrp="1"/>
          </p:cNvSpPr>
          <p:nvPr>
            <p:ph type="dt" sz="half" idx="10"/>
          </p:nvPr>
        </p:nvSpPr>
        <p:spPr/>
        <p:txBody>
          <a:bodyPr/>
          <a:lstStyle/>
          <a:p>
            <a:fld id="{34B7F832-BD86-4C56-B118-992CC878E9D5}" type="datetime1">
              <a:rPr lang="en-US" smtClean="0"/>
              <a:t>10/13/2026</a:t>
            </a:fld>
            <a:endParaRPr lang="en-US"/>
          </a:p>
        </p:txBody>
      </p:sp>
      <p:sp>
        <p:nvSpPr>
          <p:cNvPr id="6" name="Footer Placeholder 5">
            <a:extLst>
              <a:ext uri="{FF2B5EF4-FFF2-40B4-BE49-F238E27FC236}">
                <a16:creationId xmlns:a16="http://schemas.microsoft.com/office/drawing/2014/main" id="{A873EE21-5D61-582E-102B-FBF9D66161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78E934-A69B-E3E0-9B34-02AA9667E2B9}"/>
              </a:ext>
            </a:extLst>
          </p:cNvPr>
          <p:cNvSpPr>
            <a:spLocks noGrp="1"/>
          </p:cNvSpPr>
          <p:nvPr>
            <p:ph type="sldNum" sz="quarter" idx="12"/>
          </p:nvPr>
        </p:nvSpPr>
        <p:spPr/>
        <p:txBody>
          <a:bodyPr/>
          <a:lstStyle>
            <a:lvl1pPr>
              <a:defRPr>
                <a:solidFill>
                  <a:schemeClr val="bg1"/>
                </a:solidFill>
              </a:defRPr>
            </a:lvl1pPr>
          </a:lstStyle>
          <a:p>
            <a:fld id="{C07F7555-5637-481D-B194-4CE85B1F2F97}" type="slidenum">
              <a:rPr lang="en-US" smtClean="0"/>
              <a:pPr/>
              <a:t>‹#›</a:t>
            </a:fld>
            <a:endParaRPr lang="en-US" dirty="0"/>
          </a:p>
        </p:txBody>
      </p:sp>
    </p:spTree>
    <p:extLst>
      <p:ext uri="{BB962C8B-B14F-4D97-AF65-F5344CB8AC3E}">
        <p14:creationId xmlns:p14="http://schemas.microsoft.com/office/powerpoint/2010/main" val="4248904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F7B8F-DEC6-96C0-6CFA-E63733CC816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50D2C0-7344-666B-BD04-C7160CFF65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C8D625-A9D9-F8F0-5E87-74FFCC5ED34C}"/>
              </a:ext>
            </a:extLst>
          </p:cNvPr>
          <p:cNvSpPr>
            <a:spLocks noGrp="1"/>
          </p:cNvSpPr>
          <p:nvPr>
            <p:ph type="dt" sz="half" idx="10"/>
          </p:nvPr>
        </p:nvSpPr>
        <p:spPr/>
        <p:txBody>
          <a:bodyPr/>
          <a:lstStyle/>
          <a:p>
            <a:fld id="{3CECC5BB-49B4-4DC7-8C77-5B558D219D7B}" type="datetime1">
              <a:rPr lang="en-US" smtClean="0"/>
              <a:t>10/13/2026</a:t>
            </a:fld>
            <a:endParaRPr lang="en-US"/>
          </a:p>
        </p:txBody>
      </p:sp>
      <p:sp>
        <p:nvSpPr>
          <p:cNvPr id="5" name="Footer Placeholder 4">
            <a:extLst>
              <a:ext uri="{FF2B5EF4-FFF2-40B4-BE49-F238E27FC236}">
                <a16:creationId xmlns:a16="http://schemas.microsoft.com/office/drawing/2014/main" id="{6CE6DB22-3C52-5506-6ABC-1643640AA1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F5A73B-FCAF-25C0-9FC2-0B3A3E769589}"/>
              </a:ext>
            </a:extLst>
          </p:cNvPr>
          <p:cNvSpPr>
            <a:spLocks noGrp="1"/>
          </p:cNvSpPr>
          <p:nvPr>
            <p:ph type="sldNum" sz="quarter" idx="12"/>
          </p:nvPr>
        </p:nvSpPr>
        <p:spPr/>
        <p:txBody>
          <a:bodyPr/>
          <a:lstStyle/>
          <a:p>
            <a:fld id="{C07F7555-5637-481D-B194-4CE85B1F2F97}" type="slidenum">
              <a:rPr lang="en-US" smtClean="0"/>
              <a:t>‹#›</a:t>
            </a:fld>
            <a:endParaRPr lang="en-US"/>
          </a:p>
        </p:txBody>
      </p:sp>
    </p:spTree>
    <p:extLst>
      <p:ext uri="{BB962C8B-B14F-4D97-AF65-F5344CB8AC3E}">
        <p14:creationId xmlns:p14="http://schemas.microsoft.com/office/powerpoint/2010/main" val="1013377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BCF63A-AD76-F8E9-656E-EF7996D0A7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D75E7D-D7CA-D57A-ECEE-9F740A0419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88CF31-9CD8-F126-0AB2-1B4A7897AEA5}"/>
              </a:ext>
            </a:extLst>
          </p:cNvPr>
          <p:cNvSpPr>
            <a:spLocks noGrp="1"/>
          </p:cNvSpPr>
          <p:nvPr>
            <p:ph type="dt" sz="half" idx="10"/>
          </p:nvPr>
        </p:nvSpPr>
        <p:spPr/>
        <p:txBody>
          <a:bodyPr/>
          <a:lstStyle/>
          <a:p>
            <a:fld id="{CF631AE6-49A6-4978-91FF-1C1115E248E4}" type="datetime1">
              <a:rPr lang="en-US" smtClean="0"/>
              <a:t>10/13/2026</a:t>
            </a:fld>
            <a:endParaRPr lang="en-US"/>
          </a:p>
        </p:txBody>
      </p:sp>
      <p:sp>
        <p:nvSpPr>
          <p:cNvPr id="5" name="Footer Placeholder 4">
            <a:extLst>
              <a:ext uri="{FF2B5EF4-FFF2-40B4-BE49-F238E27FC236}">
                <a16:creationId xmlns:a16="http://schemas.microsoft.com/office/drawing/2014/main" id="{FB83BFDE-08BE-7405-B2EF-EEA6A9C08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A6B5F3-5AAF-9667-379A-F1B356610DCD}"/>
              </a:ext>
            </a:extLst>
          </p:cNvPr>
          <p:cNvSpPr>
            <a:spLocks noGrp="1"/>
          </p:cNvSpPr>
          <p:nvPr>
            <p:ph type="sldNum" sz="quarter" idx="12"/>
          </p:nvPr>
        </p:nvSpPr>
        <p:spPr/>
        <p:txBody>
          <a:bodyPr/>
          <a:lstStyle/>
          <a:p>
            <a:fld id="{C07F7555-5637-481D-B194-4CE85B1F2F97}" type="slidenum">
              <a:rPr lang="en-US" smtClean="0"/>
              <a:t>‹#›</a:t>
            </a:fld>
            <a:endParaRPr lang="en-US"/>
          </a:p>
        </p:txBody>
      </p:sp>
    </p:spTree>
    <p:extLst>
      <p:ext uri="{BB962C8B-B14F-4D97-AF65-F5344CB8AC3E}">
        <p14:creationId xmlns:p14="http://schemas.microsoft.com/office/powerpoint/2010/main" val="134819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CD0A5F-D6FB-0910-79F7-BB84F10AD7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F4B3B5D-B5B5-E797-5A31-DEC1FBC8C7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DAAD82-63F9-4258-E16D-F502F3B3BD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896068-0A3C-40AB-A1E0-CA8AE79335F8}" type="datetime1">
              <a:rPr lang="en-US" smtClean="0"/>
              <a:t>10/13/2026</a:t>
            </a:fld>
            <a:endParaRPr lang="en-US"/>
          </a:p>
        </p:txBody>
      </p:sp>
      <p:sp>
        <p:nvSpPr>
          <p:cNvPr id="5" name="Footer Placeholder 4">
            <a:extLst>
              <a:ext uri="{FF2B5EF4-FFF2-40B4-BE49-F238E27FC236}">
                <a16:creationId xmlns:a16="http://schemas.microsoft.com/office/drawing/2014/main" id="{EB344353-37A9-7230-4419-A74EDAE6C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FEF8A-A828-DD9C-CCE5-667F25D690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7F7555-5637-481D-B194-4CE85B1F2F97}" type="slidenum">
              <a:rPr lang="en-US" smtClean="0"/>
              <a:t>‹#›</a:t>
            </a:fld>
            <a:endParaRPr lang="en-US"/>
          </a:p>
        </p:txBody>
      </p:sp>
    </p:spTree>
    <p:extLst>
      <p:ext uri="{BB962C8B-B14F-4D97-AF65-F5344CB8AC3E}">
        <p14:creationId xmlns:p14="http://schemas.microsoft.com/office/powerpoint/2010/main" val="3494233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61" r:id="rId6"/>
    <p:sldLayoutId id="2147483653" r:id="rId7"/>
    <p:sldLayoutId id="2147483662" r:id="rId8"/>
    <p:sldLayoutId id="2147483654" r:id="rId9"/>
    <p:sldLayoutId id="2147483655" r:id="rId10"/>
    <p:sldLayoutId id="2147483656" r:id="rId11"/>
    <p:sldLayoutId id="2147483657" r:id="rId12"/>
    <p:sldLayoutId id="2147483658" r:id="rId13"/>
    <p:sldLayoutId id="2147483659"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aahrpp.org/accreditation/get-accredited/part-5-council-on-accreditation-review"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aahrpp.org/accreditation/get-accredited/overview"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aahrpp.org/about/meet-our-team/meet-our-team---council-on-accreditation"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aahrpp.org/resources/for-accreditation/additional-resource/instructions-to-prepare-a-response-to-the-draft-site-visit-report"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aahrpp.org/education-news-and-events/webinars"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www.aahrpp.org/education-news-and-events/webinar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hyperlink" Target="https://www.aahrpp.org/education-news-and-events/annual-conference" TargetMode="External"/><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mailto:jwilliams@aahrpp.org" TargetMode="External"/><Relationship Id="rId2" Type="http://schemas.openxmlformats.org/officeDocument/2006/relationships/hyperlink" Target="mailto:rhood@aahrpp.org"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2AC07F92-5BBC-9A30-FA65-6BCA45BA56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9463" y="992198"/>
            <a:ext cx="4873604" cy="4873604"/>
          </a:xfrm>
          <a:prstGeom prst="rect">
            <a:avLst/>
          </a:prstGeom>
        </p:spPr>
      </p:pic>
      <p:sp>
        <p:nvSpPr>
          <p:cNvPr id="6" name="Title 1">
            <a:extLst>
              <a:ext uri="{FF2B5EF4-FFF2-40B4-BE49-F238E27FC236}">
                <a16:creationId xmlns:a16="http://schemas.microsoft.com/office/drawing/2014/main" id="{4D18D884-C259-2B12-DCF8-4907A87A7647}"/>
              </a:ext>
            </a:extLst>
          </p:cNvPr>
          <p:cNvSpPr txBox="1">
            <a:spLocks/>
          </p:cNvSpPr>
          <p:nvPr/>
        </p:nvSpPr>
        <p:spPr>
          <a:xfrm>
            <a:off x="1587748" y="4270339"/>
            <a:ext cx="6997034" cy="762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rgbClr val="114496"/>
                </a:solidFill>
                <a:latin typeface="Fira Sans Bold" panose="020B0503050000020004" pitchFamily="34" charset="0"/>
                <a:ea typeface="+mj-ea"/>
                <a:cs typeface="+mj-cs"/>
              </a:defRPr>
            </a:lvl1pPr>
          </a:lstStyle>
          <a:p>
            <a:r>
              <a:rPr lang="en-US" sz="3200" dirty="0"/>
              <a:t>October 13, 2026</a:t>
            </a:r>
          </a:p>
        </p:txBody>
      </p:sp>
    </p:spTree>
    <p:extLst>
      <p:ext uri="{BB962C8B-B14F-4D97-AF65-F5344CB8AC3E}">
        <p14:creationId xmlns:p14="http://schemas.microsoft.com/office/powerpoint/2010/main" val="3314363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9947" y="1340364"/>
            <a:ext cx="9005978" cy="4667466"/>
          </a:xfrm>
        </p:spPr>
        <p:txBody>
          <a:bodyPr>
            <a:normAutofit/>
          </a:bodyPr>
          <a:lstStyle/>
          <a:p>
            <a:r>
              <a:rPr lang="en-US" sz="2800" b="1" dirty="0"/>
              <a:t>Council on Accreditation</a:t>
            </a:r>
          </a:p>
          <a:p>
            <a:pPr lvl="1"/>
            <a:r>
              <a:rPr lang="en-US" b="1" dirty="0"/>
              <a:t>Kristin Rochford, EdD, MPH, CIP</a:t>
            </a:r>
          </a:p>
          <a:p>
            <a:pPr marL="914400" lvl="2" indent="0">
              <a:buNone/>
            </a:pPr>
            <a:r>
              <a:rPr lang="en-US" dirty="0"/>
              <a:t>Senior Director, Office of the Human Research Protection Program University of California Los Angeles</a:t>
            </a:r>
          </a:p>
          <a:p>
            <a:pPr marL="0" lvl="1" indent="0">
              <a:spcBef>
                <a:spcPts val="1000"/>
              </a:spcBef>
              <a:buNone/>
            </a:pPr>
            <a:endParaRPr lang="en-US" sz="2800" b="1" dirty="0">
              <a:solidFill>
                <a:schemeClr val="tx1"/>
              </a:solidFill>
            </a:endParaRPr>
          </a:p>
          <a:p>
            <a:pPr marL="228600" lvl="1">
              <a:spcBef>
                <a:spcPts val="1000"/>
              </a:spcBef>
            </a:pPr>
            <a:r>
              <a:rPr lang="en-US" sz="2800" b="1" dirty="0">
                <a:solidFill>
                  <a:schemeClr val="tx1"/>
                </a:solidFill>
              </a:rPr>
              <a:t>AAHRPP Staff</a:t>
            </a:r>
          </a:p>
          <a:p>
            <a:pPr lvl="1"/>
            <a:r>
              <a:rPr lang="en-US" dirty="0"/>
              <a:t>Robert Hood, PhD</a:t>
            </a:r>
          </a:p>
          <a:p>
            <a:pPr marL="914400" lvl="2" indent="0">
              <a:buNone/>
            </a:pPr>
            <a:r>
              <a:rPr lang="en-US" dirty="0"/>
              <a:t>Director of Accreditation and Global Outreach</a:t>
            </a:r>
          </a:p>
          <a:p>
            <a:pPr lvl="1"/>
            <a:r>
              <a:rPr lang="en-US" dirty="0"/>
              <a:t>Nichelle Cobb, PhD CIP</a:t>
            </a:r>
          </a:p>
          <a:p>
            <a:pPr marL="914400" lvl="2" indent="0">
              <a:buNone/>
            </a:pPr>
            <a:r>
              <a:rPr lang="en-US" dirty="0"/>
              <a:t>Senior Advisor for Strategic Initiatives</a:t>
            </a:r>
          </a:p>
        </p:txBody>
      </p:sp>
    </p:spTree>
    <p:extLst>
      <p:ext uri="{BB962C8B-B14F-4D97-AF65-F5344CB8AC3E}">
        <p14:creationId xmlns:p14="http://schemas.microsoft.com/office/powerpoint/2010/main" val="2821572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742" y="862066"/>
            <a:ext cx="8229600" cy="762000"/>
          </a:xfrm>
        </p:spPr>
        <p:txBody>
          <a:bodyPr/>
          <a:lstStyle/>
          <a:p>
            <a:r>
              <a:rPr lang="en-US" dirty="0"/>
              <a:t>What is “Ask AAHRPP”?</a:t>
            </a:r>
          </a:p>
        </p:txBody>
      </p:sp>
      <p:sp>
        <p:nvSpPr>
          <p:cNvPr id="3" name="Content Placeholder 2"/>
          <p:cNvSpPr>
            <a:spLocks noGrp="1"/>
          </p:cNvSpPr>
          <p:nvPr>
            <p:ph idx="1"/>
          </p:nvPr>
        </p:nvSpPr>
        <p:spPr>
          <a:xfrm>
            <a:off x="721742" y="1684451"/>
            <a:ext cx="8758687" cy="4853916"/>
          </a:xfrm>
        </p:spPr>
        <p:txBody>
          <a:bodyPr>
            <a:normAutofit/>
          </a:bodyPr>
          <a:lstStyle/>
          <a:p>
            <a:r>
              <a:rPr lang="en-US" sz="2800" dirty="0"/>
              <a:t>Bimonthly (six times per year) forum with: </a:t>
            </a:r>
          </a:p>
          <a:p>
            <a:pPr lvl="1"/>
            <a:r>
              <a:rPr lang="en-US" dirty="0"/>
              <a:t>Practical approach to achieving and maintaining accreditation</a:t>
            </a:r>
          </a:p>
          <a:p>
            <a:pPr lvl="1"/>
            <a:r>
              <a:rPr lang="en-US" dirty="0"/>
              <a:t>Brief presentations on topics relevant to organizations applying for initial accreditation or reaccreditation</a:t>
            </a:r>
          </a:p>
          <a:p>
            <a:pPr lvl="1"/>
            <a:r>
              <a:rPr lang="en-US" dirty="0"/>
              <a:t>An emphasis on Q&amp;A on topics presented as well as questions submitted when participants register</a:t>
            </a:r>
          </a:p>
          <a:p>
            <a:pPr lvl="1"/>
            <a:r>
              <a:rPr lang="en-US" dirty="0"/>
              <a:t>Organized around the steps in the accreditation process</a:t>
            </a:r>
          </a:p>
          <a:p>
            <a:r>
              <a:rPr lang="en-US" dirty="0"/>
              <a:t>Open and free to everyone</a:t>
            </a:r>
          </a:p>
          <a:p>
            <a:r>
              <a:rPr lang="en-US" dirty="0"/>
              <a:t>Recordings available</a:t>
            </a:r>
          </a:p>
        </p:txBody>
      </p:sp>
    </p:spTree>
    <p:extLst>
      <p:ext uri="{BB962C8B-B14F-4D97-AF65-F5344CB8AC3E}">
        <p14:creationId xmlns:p14="http://schemas.microsoft.com/office/powerpoint/2010/main" val="1211340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742" y="1056588"/>
            <a:ext cx="8229600" cy="762000"/>
          </a:xfrm>
        </p:spPr>
        <p:txBody>
          <a:bodyPr/>
          <a:lstStyle/>
          <a:p>
            <a:r>
              <a:rPr lang="en-US" b="1" dirty="0">
                <a:solidFill>
                  <a:srgbClr val="A10D55"/>
                </a:solidFill>
                <a:latin typeface="Aptos" panose="020B0004020202020204" pitchFamily="34" charset="0"/>
              </a:rPr>
              <a:t>FYIs</a:t>
            </a:r>
          </a:p>
        </p:txBody>
      </p:sp>
      <p:sp>
        <p:nvSpPr>
          <p:cNvPr id="3" name="Content Placeholder 2"/>
          <p:cNvSpPr>
            <a:spLocks noGrp="1"/>
          </p:cNvSpPr>
          <p:nvPr>
            <p:ph idx="1"/>
          </p:nvPr>
        </p:nvSpPr>
        <p:spPr>
          <a:xfrm>
            <a:off x="721742" y="1938131"/>
            <a:ext cx="8758687" cy="3482281"/>
          </a:xfrm>
        </p:spPr>
        <p:txBody>
          <a:bodyPr>
            <a:normAutofit/>
          </a:bodyPr>
          <a:lstStyle/>
          <a:p>
            <a:r>
              <a:rPr lang="en-US" dirty="0">
                <a:latin typeface="Aptos" panose="020B0004020202020204" pitchFamily="34" charset="0"/>
              </a:rPr>
              <a:t>Please provide feedback by completing the survey – </a:t>
            </a:r>
          </a:p>
          <a:p>
            <a:pPr lvl="1"/>
            <a:r>
              <a:rPr lang="en-US" dirty="0">
                <a:latin typeface="Aptos" panose="020B0004020202020204" pitchFamily="34" charset="0"/>
              </a:rPr>
              <a:t>Link included in follow-up email</a:t>
            </a:r>
          </a:p>
          <a:p>
            <a:r>
              <a:rPr lang="en-US" dirty="0">
                <a:latin typeface="Aptos" panose="020B0004020202020204" pitchFamily="34" charset="0"/>
              </a:rPr>
              <a:t>A link to the webinar will be sent to those who registered </a:t>
            </a:r>
          </a:p>
          <a:p>
            <a:pPr lvl="1"/>
            <a:r>
              <a:rPr lang="en-US" dirty="0">
                <a:latin typeface="Aptos" panose="020B0004020202020204" pitchFamily="34" charset="0"/>
              </a:rPr>
              <a:t>Including links to prior “Ask AAHRPP” webinars</a:t>
            </a:r>
          </a:p>
          <a:p>
            <a:pPr lvl="0"/>
            <a:r>
              <a:rPr lang="en-US" dirty="0">
                <a:latin typeface="Aptos" panose="020B0004020202020204" pitchFamily="34" charset="0"/>
              </a:rPr>
              <a:t>If you have any questions during the sessions, please use the Q&amp;A function to submit them</a:t>
            </a:r>
          </a:p>
        </p:txBody>
      </p:sp>
    </p:spTree>
    <p:extLst>
      <p:ext uri="{BB962C8B-B14F-4D97-AF65-F5344CB8AC3E}">
        <p14:creationId xmlns:p14="http://schemas.microsoft.com/office/powerpoint/2010/main" val="2918955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9130E2-A649-DD77-9D15-AB584420D970}"/>
              </a:ext>
            </a:extLst>
          </p:cNvPr>
          <p:cNvSpPr>
            <a:spLocks noGrp="1"/>
          </p:cNvSpPr>
          <p:nvPr>
            <p:ph type="title"/>
          </p:nvPr>
        </p:nvSpPr>
        <p:spPr>
          <a:xfrm>
            <a:off x="699254" y="1904676"/>
            <a:ext cx="7948448" cy="3048648"/>
          </a:xfrm>
        </p:spPr>
        <p:txBody>
          <a:bodyPr>
            <a:normAutofit/>
          </a:bodyPr>
          <a:lstStyle/>
          <a:p>
            <a:r>
              <a:rPr lang="en-US" sz="4000" b="1" dirty="0">
                <a:solidFill>
                  <a:srgbClr val="08408B"/>
                </a:solidFill>
                <a:latin typeface="Fira Sans" panose="020B0503050000020004" pitchFamily="34" charset="0"/>
              </a:rPr>
              <a:t>Council on Accreditation Review</a:t>
            </a:r>
            <a:br>
              <a:rPr lang="en-US" sz="2800" b="1" dirty="0">
                <a:solidFill>
                  <a:srgbClr val="08408B"/>
                </a:solidFill>
                <a:latin typeface="Fira Sans" panose="020B0503050000020004" pitchFamily="34" charset="0"/>
              </a:rPr>
            </a:br>
            <a:br>
              <a:rPr lang="en-US" sz="2800" b="1" dirty="0">
                <a:solidFill>
                  <a:srgbClr val="08408B"/>
                </a:solidFill>
                <a:latin typeface="Fira Sans" panose="020B0503050000020004" pitchFamily="34" charset="0"/>
              </a:rPr>
            </a:br>
            <a:r>
              <a:rPr lang="en-US" sz="2800" b="1" dirty="0">
                <a:solidFill>
                  <a:srgbClr val="08408B"/>
                </a:solidFill>
                <a:latin typeface="Fira Sans" panose="020B0503050000020004" pitchFamily="34" charset="0"/>
                <a:hlinkClick r:id="rId3"/>
              </a:rPr>
              <a:t>https://aahrpp.org/accreditation/get-accredited/part-5-council-on-accreditation-review</a:t>
            </a:r>
            <a:br>
              <a:rPr lang="en-US" sz="2800" b="1" dirty="0">
                <a:solidFill>
                  <a:srgbClr val="08408B"/>
                </a:solidFill>
                <a:latin typeface="Fira Sans" panose="020B0503050000020004" pitchFamily="34" charset="0"/>
              </a:rPr>
            </a:br>
            <a:br>
              <a:rPr lang="en-US" sz="2800" b="1" dirty="0">
                <a:solidFill>
                  <a:srgbClr val="08408B"/>
                </a:solidFill>
                <a:latin typeface="Fira Sans" panose="020B0503050000020004" pitchFamily="34" charset="0"/>
              </a:rPr>
            </a:br>
            <a:endParaRPr lang="en-US" sz="2800" dirty="0">
              <a:latin typeface="Fira Sans" panose="020B0503050000020004" pitchFamily="34" charset="0"/>
            </a:endParaRPr>
          </a:p>
        </p:txBody>
      </p:sp>
    </p:spTree>
    <p:extLst>
      <p:ext uri="{BB962C8B-B14F-4D97-AF65-F5344CB8AC3E}">
        <p14:creationId xmlns:p14="http://schemas.microsoft.com/office/powerpoint/2010/main" val="669880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94" name="AutoShape 20">
            <a:extLst>
              <a:ext uri="{FF2B5EF4-FFF2-40B4-BE49-F238E27FC236}">
                <a16:creationId xmlns:a16="http://schemas.microsoft.com/office/drawing/2014/main" id="{24D33D25-86E5-4E56-B6D7-9ABCB090AC59}"/>
              </a:ext>
            </a:extLst>
          </p:cNvPr>
          <p:cNvCxnSpPr>
            <a:cxnSpLocks noChangeShapeType="1"/>
          </p:cNvCxnSpPr>
          <p:nvPr/>
        </p:nvCxnSpPr>
        <p:spPr bwMode="auto">
          <a:xfrm rot="10800000" flipV="1">
            <a:off x="3535364" y="4876800"/>
            <a:ext cx="3659187" cy="12700"/>
          </a:xfrm>
          <a:prstGeom prst="straightConnector1">
            <a:avLst/>
          </a:prstGeom>
          <a:noFill/>
          <a:ln w="38100">
            <a:solidFill>
              <a:schemeClr val="tx1"/>
            </a:solidFill>
            <a:miter lim="800000"/>
            <a:headEnd/>
            <a:tailEnd/>
          </a:ln>
          <a:extLst>
            <a:ext uri="{909E8E84-426E-40DD-AFC4-6F175D3DCCD1}">
              <a14:hiddenFill xmlns:a14="http://schemas.microsoft.com/office/drawing/2010/main">
                <a:noFill/>
              </a14:hiddenFill>
            </a:ext>
          </a:extLst>
        </p:spPr>
      </p:cxnSp>
      <p:sp>
        <p:nvSpPr>
          <p:cNvPr id="8195" name="Rectangle 4">
            <a:extLst>
              <a:ext uri="{FF2B5EF4-FFF2-40B4-BE49-F238E27FC236}">
                <a16:creationId xmlns:a16="http://schemas.microsoft.com/office/drawing/2014/main" id="{F4C8F059-4BDF-4597-A5F7-10E91460BAC0}"/>
              </a:ext>
            </a:extLst>
          </p:cNvPr>
          <p:cNvSpPr>
            <a:spLocks noChangeArrowheads="1"/>
          </p:cNvSpPr>
          <p:nvPr/>
        </p:nvSpPr>
        <p:spPr bwMode="auto">
          <a:xfrm>
            <a:off x="1827215" y="809628"/>
            <a:ext cx="8229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2800" b="1" dirty="0">
                <a:solidFill>
                  <a:srgbClr val="08408B"/>
                </a:solidFill>
                <a:latin typeface="Fira Sans" panose="020B0503050000020004" pitchFamily="34" charset="0"/>
                <a:ea typeface="Cambria" panose="02040503050406030204" pitchFamily="18" charset="0"/>
              </a:rPr>
              <a:t>Accreditation Process</a:t>
            </a:r>
          </a:p>
        </p:txBody>
      </p:sp>
      <p:sp>
        <p:nvSpPr>
          <p:cNvPr id="8196" name="Rectangle 5">
            <a:extLst>
              <a:ext uri="{FF2B5EF4-FFF2-40B4-BE49-F238E27FC236}">
                <a16:creationId xmlns:a16="http://schemas.microsoft.com/office/drawing/2014/main" id="{1644AB46-14D5-4FFA-B65A-99D16C7A86BF}"/>
              </a:ext>
            </a:extLst>
          </p:cNvPr>
          <p:cNvSpPr>
            <a:spLocks noChangeArrowheads="1"/>
          </p:cNvSpPr>
          <p:nvPr/>
        </p:nvSpPr>
        <p:spPr bwMode="auto">
          <a:xfrm>
            <a:off x="7020518" y="1366840"/>
            <a:ext cx="3581400" cy="352425"/>
          </a:xfrm>
          <a:prstGeom prst="rect">
            <a:avLst/>
          </a:prstGeom>
          <a:solidFill>
            <a:srgbClr val="A5BED7"/>
          </a:solidFill>
          <a:ln w="12700">
            <a:solidFill>
              <a:schemeClr val="tx1"/>
            </a:solidFill>
            <a:miter lim="800000"/>
            <a:headEnd type="none" w="sm" len="sm"/>
            <a:tailEnd type="none" w="sm" len="sm"/>
          </a:ln>
        </p:spPr>
        <p:txBody>
          <a:bodyPr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spcBef>
                <a:spcPct val="50000"/>
              </a:spcBef>
            </a:pPr>
            <a:r>
              <a:rPr lang="en-US" altLang="en-US" dirty="0">
                <a:latin typeface="Fira Sans" panose="020B0503050000020004" pitchFamily="34" charset="0"/>
              </a:rPr>
              <a:t>Self Assessment</a:t>
            </a:r>
          </a:p>
        </p:txBody>
      </p:sp>
      <p:grpSp>
        <p:nvGrpSpPr>
          <p:cNvPr id="8197" name="Group 6">
            <a:extLst>
              <a:ext uri="{FF2B5EF4-FFF2-40B4-BE49-F238E27FC236}">
                <a16:creationId xmlns:a16="http://schemas.microsoft.com/office/drawing/2014/main" id="{A1BBD954-077D-4DC4-95DF-6C8337B398E5}"/>
              </a:ext>
            </a:extLst>
          </p:cNvPr>
          <p:cNvGrpSpPr>
            <a:grpSpLocks/>
          </p:cNvGrpSpPr>
          <p:nvPr/>
        </p:nvGrpSpPr>
        <p:grpSpPr bwMode="auto">
          <a:xfrm>
            <a:off x="6972462" y="1719267"/>
            <a:ext cx="3704868" cy="701676"/>
            <a:chOff x="3376" y="1323"/>
            <a:chExt cx="1755" cy="442"/>
          </a:xfrm>
          <a:solidFill>
            <a:srgbClr val="A5BED7"/>
          </a:solidFill>
        </p:grpSpPr>
        <p:sp>
          <p:nvSpPr>
            <p:cNvPr id="8224" name="Rectangle 7">
              <a:extLst>
                <a:ext uri="{FF2B5EF4-FFF2-40B4-BE49-F238E27FC236}">
                  <a16:creationId xmlns:a16="http://schemas.microsoft.com/office/drawing/2014/main" id="{44A0D26C-8639-432F-B5AD-0A1C50E2F4A1}"/>
                </a:ext>
              </a:extLst>
            </p:cNvPr>
            <p:cNvSpPr>
              <a:spLocks noChangeArrowheads="1"/>
            </p:cNvSpPr>
            <p:nvPr/>
          </p:nvSpPr>
          <p:spPr bwMode="auto">
            <a:xfrm>
              <a:off x="3376" y="1550"/>
              <a:ext cx="1755" cy="215"/>
            </a:xfrm>
            <a:prstGeom prst="rect">
              <a:avLst/>
            </a:prstGeom>
            <a:grpFill/>
            <a:ln w="12700">
              <a:solidFill>
                <a:schemeClr val="tx1"/>
              </a:solidFill>
              <a:miter lim="800000"/>
              <a:headEnd type="none" w="sm" len="sm"/>
              <a:tailEnd type="none" w="sm" len="sm"/>
            </a:ln>
          </p:spPr>
          <p:txBody>
            <a:bodyPr wrap="none"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dirty="0">
                  <a:latin typeface="Fira Sans" panose="020B0503050000020004" pitchFamily="34" charset="0"/>
                </a:rPr>
                <a:t>Assemble and Submit Application</a:t>
              </a:r>
            </a:p>
          </p:txBody>
        </p:sp>
        <p:cxnSp>
          <p:nvCxnSpPr>
            <p:cNvPr id="8225" name="AutoShape 8">
              <a:extLst>
                <a:ext uri="{FF2B5EF4-FFF2-40B4-BE49-F238E27FC236}">
                  <a16:creationId xmlns:a16="http://schemas.microsoft.com/office/drawing/2014/main" id="{151AB3BB-EB80-4058-AB00-79D04EF253FC}"/>
                </a:ext>
              </a:extLst>
            </p:cNvPr>
            <p:cNvCxnSpPr>
              <a:cxnSpLocks noChangeShapeType="1"/>
              <a:stCxn id="8196" idx="2"/>
              <a:endCxn id="8224" idx="0"/>
            </p:cNvCxnSpPr>
            <p:nvPr/>
          </p:nvCxnSpPr>
          <p:spPr bwMode="auto">
            <a:xfrm>
              <a:off x="4247" y="1323"/>
              <a:ext cx="6" cy="227"/>
            </a:xfrm>
            <a:prstGeom prst="straightConnector1">
              <a:avLst/>
            </a:prstGeom>
            <a:grpFill/>
            <a:ln w="38100">
              <a:solidFill>
                <a:schemeClr val="tx1"/>
              </a:solidFill>
              <a:round/>
              <a:headEnd/>
              <a:tailEnd type="triangle" w="med" len="med"/>
            </a:ln>
          </p:spPr>
        </p:cxnSp>
      </p:grpSp>
      <p:grpSp>
        <p:nvGrpSpPr>
          <p:cNvPr id="8198" name="Group 9">
            <a:extLst>
              <a:ext uri="{FF2B5EF4-FFF2-40B4-BE49-F238E27FC236}">
                <a16:creationId xmlns:a16="http://schemas.microsoft.com/office/drawing/2014/main" id="{6D7199E5-A1B0-4844-A6E8-4EC747721277}"/>
              </a:ext>
            </a:extLst>
          </p:cNvPr>
          <p:cNvGrpSpPr>
            <a:grpSpLocks/>
          </p:cNvGrpSpPr>
          <p:nvPr/>
        </p:nvGrpSpPr>
        <p:grpSpPr bwMode="auto">
          <a:xfrm>
            <a:off x="2056868" y="4036227"/>
            <a:ext cx="2451100" cy="560780"/>
            <a:chOff x="498" y="2584"/>
            <a:chExt cx="1544" cy="265"/>
          </a:xfrm>
          <a:solidFill>
            <a:srgbClr val="EADEC9"/>
          </a:solidFill>
        </p:grpSpPr>
        <p:sp>
          <p:nvSpPr>
            <p:cNvPr id="8222" name="Rectangle 10">
              <a:extLst>
                <a:ext uri="{FF2B5EF4-FFF2-40B4-BE49-F238E27FC236}">
                  <a16:creationId xmlns:a16="http://schemas.microsoft.com/office/drawing/2014/main" id="{6664F73D-2F96-4569-960D-30CD6073A846}"/>
                </a:ext>
              </a:extLst>
            </p:cNvPr>
            <p:cNvSpPr>
              <a:spLocks noChangeArrowheads="1"/>
            </p:cNvSpPr>
            <p:nvPr/>
          </p:nvSpPr>
          <p:spPr bwMode="auto">
            <a:xfrm>
              <a:off x="498" y="2688"/>
              <a:ext cx="1544" cy="161"/>
            </a:xfrm>
            <a:prstGeom prst="rect">
              <a:avLst/>
            </a:prstGeom>
            <a:grpFill/>
            <a:ln w="12700">
              <a:solidFill>
                <a:schemeClr val="tx1"/>
              </a:solidFill>
              <a:miter lim="800000"/>
              <a:headEnd type="none" w="sm" len="sm"/>
              <a:tailEnd type="none" w="sm" len="sm"/>
            </a:ln>
          </p:spPr>
          <p:txBody>
            <a:bodyPr wrap="none"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dirty="0">
                  <a:latin typeface="Fira Sans" panose="020B0503050000020004" pitchFamily="34" charset="0"/>
                </a:rPr>
                <a:t>Draft Site Visit Report</a:t>
              </a:r>
            </a:p>
          </p:txBody>
        </p:sp>
        <p:cxnSp>
          <p:nvCxnSpPr>
            <p:cNvPr id="8223" name="AutoShape 11">
              <a:extLst>
                <a:ext uri="{FF2B5EF4-FFF2-40B4-BE49-F238E27FC236}">
                  <a16:creationId xmlns:a16="http://schemas.microsoft.com/office/drawing/2014/main" id="{6F268B00-14DF-4010-A433-A6215EBA98EA}"/>
                </a:ext>
              </a:extLst>
            </p:cNvPr>
            <p:cNvCxnSpPr>
              <a:cxnSpLocks noChangeShapeType="1"/>
              <a:endCxn id="8222" idx="0"/>
            </p:cNvCxnSpPr>
            <p:nvPr/>
          </p:nvCxnSpPr>
          <p:spPr bwMode="auto">
            <a:xfrm>
              <a:off x="1270" y="2584"/>
              <a:ext cx="0" cy="104"/>
            </a:xfrm>
            <a:prstGeom prst="straightConnector1">
              <a:avLst/>
            </a:prstGeom>
            <a:grpFill/>
            <a:ln w="38100">
              <a:solidFill>
                <a:schemeClr val="tx1"/>
              </a:solidFill>
              <a:round/>
              <a:headEnd/>
              <a:tailEnd type="triangle" w="med" len="med"/>
            </a:ln>
          </p:spPr>
        </p:cxnSp>
      </p:grpSp>
      <p:grpSp>
        <p:nvGrpSpPr>
          <p:cNvPr id="8199" name="Group 12">
            <a:extLst>
              <a:ext uri="{FF2B5EF4-FFF2-40B4-BE49-F238E27FC236}">
                <a16:creationId xmlns:a16="http://schemas.microsoft.com/office/drawing/2014/main" id="{FCAA94CD-C178-4242-8051-797EF8935607}"/>
              </a:ext>
            </a:extLst>
          </p:cNvPr>
          <p:cNvGrpSpPr>
            <a:grpSpLocks/>
          </p:cNvGrpSpPr>
          <p:nvPr/>
        </p:nvGrpSpPr>
        <p:grpSpPr bwMode="auto">
          <a:xfrm>
            <a:off x="4962527" y="5211763"/>
            <a:ext cx="5180014" cy="341312"/>
            <a:chOff x="2166" y="3283"/>
            <a:chExt cx="3263" cy="215"/>
          </a:xfrm>
          <a:solidFill>
            <a:srgbClr val="EADEC9"/>
          </a:solidFill>
        </p:grpSpPr>
        <p:sp>
          <p:nvSpPr>
            <p:cNvPr id="8220" name="Rectangle 13">
              <a:extLst>
                <a:ext uri="{FF2B5EF4-FFF2-40B4-BE49-F238E27FC236}">
                  <a16:creationId xmlns:a16="http://schemas.microsoft.com/office/drawing/2014/main" id="{507B848D-848B-4A39-8C7E-7104D229492E}"/>
                </a:ext>
              </a:extLst>
            </p:cNvPr>
            <p:cNvSpPr>
              <a:spLocks noChangeArrowheads="1"/>
            </p:cNvSpPr>
            <p:nvPr/>
          </p:nvSpPr>
          <p:spPr bwMode="auto">
            <a:xfrm>
              <a:off x="3419" y="3283"/>
              <a:ext cx="2010" cy="215"/>
            </a:xfrm>
            <a:prstGeom prst="rect">
              <a:avLst/>
            </a:prstGeom>
            <a:grpFill/>
            <a:ln w="12700">
              <a:solidFill>
                <a:schemeClr val="tx1"/>
              </a:solidFill>
              <a:miter lim="800000"/>
              <a:headEnd type="none" w="sm" len="sm"/>
              <a:tailEnd type="none" w="sm" len="sm"/>
            </a:ln>
          </p:spPr>
          <p:txBody>
            <a:bodyPr wrap="none"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b="1" dirty="0">
                  <a:highlight>
                    <a:srgbClr val="FFDF57"/>
                  </a:highlight>
                  <a:latin typeface="Fira Sans" panose="020B0503050000020004" pitchFamily="34" charset="0"/>
                </a:rPr>
                <a:t>Accreditation Determination</a:t>
              </a:r>
            </a:p>
          </p:txBody>
        </p:sp>
        <p:cxnSp>
          <p:nvCxnSpPr>
            <p:cNvPr id="8221" name="AutoShape 14">
              <a:extLst>
                <a:ext uri="{FF2B5EF4-FFF2-40B4-BE49-F238E27FC236}">
                  <a16:creationId xmlns:a16="http://schemas.microsoft.com/office/drawing/2014/main" id="{4CE4B635-B0ED-42E4-969B-9DBFA1FC1A04}"/>
                </a:ext>
              </a:extLst>
            </p:cNvPr>
            <p:cNvCxnSpPr>
              <a:cxnSpLocks noChangeShapeType="1"/>
              <a:stCxn id="8218" idx="3"/>
              <a:endCxn id="8220" idx="1"/>
            </p:cNvCxnSpPr>
            <p:nvPr/>
          </p:nvCxnSpPr>
          <p:spPr bwMode="auto">
            <a:xfrm flipV="1">
              <a:off x="2166" y="3391"/>
              <a:ext cx="1253" cy="1"/>
            </a:xfrm>
            <a:prstGeom prst="straightConnector1">
              <a:avLst/>
            </a:prstGeom>
            <a:grpFill/>
            <a:ln w="38100">
              <a:solidFill>
                <a:schemeClr val="tx1"/>
              </a:solidFill>
              <a:round/>
              <a:headEnd/>
              <a:tailEnd type="triangle" w="med" len="med"/>
            </a:ln>
          </p:spPr>
        </p:cxnSp>
      </p:grpSp>
      <p:grpSp>
        <p:nvGrpSpPr>
          <p:cNvPr id="8200" name="Group 15">
            <a:extLst>
              <a:ext uri="{FF2B5EF4-FFF2-40B4-BE49-F238E27FC236}">
                <a16:creationId xmlns:a16="http://schemas.microsoft.com/office/drawing/2014/main" id="{F570DB56-99EB-48B2-96EF-680C32C77CA6}"/>
              </a:ext>
            </a:extLst>
          </p:cNvPr>
          <p:cNvGrpSpPr>
            <a:grpSpLocks/>
          </p:cNvGrpSpPr>
          <p:nvPr/>
        </p:nvGrpSpPr>
        <p:grpSpPr bwMode="auto">
          <a:xfrm>
            <a:off x="2209802" y="4876426"/>
            <a:ext cx="2752726" cy="677492"/>
            <a:chOff x="403" y="3322"/>
            <a:chExt cx="1734" cy="413"/>
          </a:xfrm>
          <a:solidFill>
            <a:srgbClr val="EADEC9"/>
          </a:solidFill>
        </p:grpSpPr>
        <p:sp>
          <p:nvSpPr>
            <p:cNvPr id="8218" name="Rectangle 16">
              <a:extLst>
                <a:ext uri="{FF2B5EF4-FFF2-40B4-BE49-F238E27FC236}">
                  <a16:creationId xmlns:a16="http://schemas.microsoft.com/office/drawing/2014/main" id="{E5B372A1-C225-4755-AD35-8BF97058B136}"/>
                </a:ext>
              </a:extLst>
            </p:cNvPr>
            <p:cNvSpPr>
              <a:spLocks noChangeArrowheads="1"/>
            </p:cNvSpPr>
            <p:nvPr/>
          </p:nvSpPr>
          <p:spPr bwMode="auto">
            <a:xfrm>
              <a:off x="403" y="3527"/>
              <a:ext cx="1734" cy="208"/>
            </a:xfrm>
            <a:prstGeom prst="rect">
              <a:avLst/>
            </a:prstGeom>
            <a:grpFill/>
            <a:ln w="12700">
              <a:solidFill>
                <a:schemeClr val="tx1"/>
              </a:solidFill>
              <a:miter lim="800000"/>
              <a:headEnd type="none" w="sm" len="sm"/>
              <a:tailEnd type="none" w="sm" len="sm"/>
            </a:ln>
          </p:spPr>
          <p:txBody>
            <a:bodyPr wrap="none"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b="1" dirty="0">
                  <a:highlight>
                    <a:srgbClr val="FFDF57"/>
                  </a:highlight>
                  <a:latin typeface="Fira Sans" panose="020B0503050000020004" pitchFamily="34" charset="0"/>
                </a:rPr>
                <a:t>Council on Accreditation</a:t>
              </a:r>
            </a:p>
          </p:txBody>
        </p:sp>
        <p:cxnSp>
          <p:nvCxnSpPr>
            <p:cNvPr id="8219" name="AutoShape 17">
              <a:extLst>
                <a:ext uri="{FF2B5EF4-FFF2-40B4-BE49-F238E27FC236}">
                  <a16:creationId xmlns:a16="http://schemas.microsoft.com/office/drawing/2014/main" id="{1E8D8097-6F90-40B1-BC78-F99A54E44486}"/>
                </a:ext>
              </a:extLst>
            </p:cNvPr>
            <p:cNvCxnSpPr>
              <a:cxnSpLocks noChangeShapeType="1"/>
              <a:endCxn id="8218" idx="0"/>
            </p:cNvCxnSpPr>
            <p:nvPr/>
          </p:nvCxnSpPr>
          <p:spPr bwMode="auto">
            <a:xfrm>
              <a:off x="1270" y="3322"/>
              <a:ext cx="0" cy="205"/>
            </a:xfrm>
            <a:prstGeom prst="straightConnector1">
              <a:avLst/>
            </a:prstGeom>
            <a:grpFill/>
            <a:ln w="38100">
              <a:solidFill>
                <a:schemeClr val="tx1"/>
              </a:solidFill>
              <a:round/>
              <a:headEnd/>
              <a:tailEnd type="triangle" w="med" len="med"/>
            </a:ln>
          </p:spPr>
        </p:cxnSp>
      </p:grpSp>
      <p:grpSp>
        <p:nvGrpSpPr>
          <p:cNvPr id="8201" name="Group 21">
            <a:extLst>
              <a:ext uri="{FF2B5EF4-FFF2-40B4-BE49-F238E27FC236}">
                <a16:creationId xmlns:a16="http://schemas.microsoft.com/office/drawing/2014/main" id="{DA3EBFD6-0609-48F2-BC76-5E6BCA331A39}"/>
              </a:ext>
            </a:extLst>
          </p:cNvPr>
          <p:cNvGrpSpPr>
            <a:grpSpLocks/>
          </p:cNvGrpSpPr>
          <p:nvPr/>
        </p:nvGrpSpPr>
        <p:grpSpPr bwMode="auto">
          <a:xfrm>
            <a:off x="4508501" y="4425955"/>
            <a:ext cx="4806951" cy="573088"/>
            <a:chOff x="1880" y="2788"/>
            <a:chExt cx="3028" cy="361"/>
          </a:xfrm>
          <a:solidFill>
            <a:srgbClr val="A5BED7"/>
          </a:solidFill>
        </p:grpSpPr>
        <p:sp>
          <p:nvSpPr>
            <p:cNvPr id="8216" name="Rectangle 22">
              <a:extLst>
                <a:ext uri="{FF2B5EF4-FFF2-40B4-BE49-F238E27FC236}">
                  <a16:creationId xmlns:a16="http://schemas.microsoft.com/office/drawing/2014/main" id="{C98CBD9F-7BF1-4C8E-B0BB-DB8EDC1C9E2D}"/>
                </a:ext>
              </a:extLst>
            </p:cNvPr>
            <p:cNvSpPr>
              <a:spLocks noChangeArrowheads="1"/>
            </p:cNvSpPr>
            <p:nvPr/>
          </p:nvSpPr>
          <p:spPr bwMode="auto">
            <a:xfrm>
              <a:off x="3584" y="2927"/>
              <a:ext cx="1324" cy="222"/>
            </a:xfrm>
            <a:prstGeom prst="rect">
              <a:avLst/>
            </a:prstGeom>
            <a:grpFill/>
            <a:ln w="12700">
              <a:solidFill>
                <a:schemeClr val="tx1"/>
              </a:solidFill>
              <a:miter lim="800000"/>
              <a:headEnd type="none" w="sm" len="sm"/>
              <a:tailEnd type="none" w="sm" len="sm"/>
            </a:ln>
          </p:spPr>
          <p:txBody>
            <a:bodyPr wrap="none"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dirty="0">
                  <a:latin typeface="Fira Sans" panose="020B0503050000020004" pitchFamily="34" charset="0"/>
                </a:rPr>
                <a:t>Prepare Response</a:t>
              </a:r>
            </a:p>
          </p:txBody>
        </p:sp>
        <p:cxnSp>
          <p:nvCxnSpPr>
            <p:cNvPr id="8217" name="AutoShape 23">
              <a:extLst>
                <a:ext uri="{FF2B5EF4-FFF2-40B4-BE49-F238E27FC236}">
                  <a16:creationId xmlns:a16="http://schemas.microsoft.com/office/drawing/2014/main" id="{ADEC29C0-72D6-4FEF-9946-D1E66C1EFE0C}"/>
                </a:ext>
              </a:extLst>
            </p:cNvPr>
            <p:cNvCxnSpPr>
              <a:cxnSpLocks noChangeShapeType="1"/>
              <a:stCxn id="8222" idx="3"/>
              <a:endCxn id="8216" idx="0"/>
            </p:cNvCxnSpPr>
            <p:nvPr/>
          </p:nvCxnSpPr>
          <p:spPr bwMode="auto">
            <a:xfrm>
              <a:off x="1880" y="2788"/>
              <a:ext cx="2366" cy="139"/>
            </a:xfrm>
            <a:prstGeom prst="bentConnector2">
              <a:avLst/>
            </a:prstGeom>
            <a:grpFill/>
            <a:ln w="38100">
              <a:solidFill>
                <a:schemeClr val="tx1"/>
              </a:solidFill>
              <a:miter lim="800000"/>
              <a:headEnd/>
              <a:tailEnd type="triangle" w="med" len="med"/>
            </a:ln>
          </p:spPr>
        </p:cxnSp>
      </p:grpSp>
      <p:grpSp>
        <p:nvGrpSpPr>
          <p:cNvPr id="8202" name="Group 27">
            <a:extLst>
              <a:ext uri="{FF2B5EF4-FFF2-40B4-BE49-F238E27FC236}">
                <a16:creationId xmlns:a16="http://schemas.microsoft.com/office/drawing/2014/main" id="{B87D0E67-0494-4A5E-81D7-2D5F5EC2221D}"/>
              </a:ext>
            </a:extLst>
          </p:cNvPr>
          <p:cNvGrpSpPr>
            <a:grpSpLocks/>
          </p:cNvGrpSpPr>
          <p:nvPr/>
        </p:nvGrpSpPr>
        <p:grpSpPr bwMode="auto">
          <a:xfrm>
            <a:off x="1828030" y="2249494"/>
            <a:ext cx="5144622" cy="896939"/>
            <a:chOff x="680" y="1648"/>
            <a:chExt cx="2687" cy="565"/>
          </a:xfrm>
          <a:solidFill>
            <a:srgbClr val="EADEC9"/>
          </a:solidFill>
        </p:grpSpPr>
        <p:sp>
          <p:nvSpPr>
            <p:cNvPr id="8214" name="Rectangle 28">
              <a:extLst>
                <a:ext uri="{FF2B5EF4-FFF2-40B4-BE49-F238E27FC236}">
                  <a16:creationId xmlns:a16="http://schemas.microsoft.com/office/drawing/2014/main" id="{EA1DC7D1-DBBC-41A3-90ED-BC74A5817A75}"/>
                </a:ext>
              </a:extLst>
            </p:cNvPr>
            <p:cNvSpPr>
              <a:spLocks noChangeArrowheads="1"/>
            </p:cNvSpPr>
            <p:nvPr/>
          </p:nvSpPr>
          <p:spPr bwMode="auto">
            <a:xfrm>
              <a:off x="680" y="1841"/>
              <a:ext cx="1102" cy="372"/>
            </a:xfrm>
            <a:prstGeom prst="rect">
              <a:avLst/>
            </a:prstGeom>
            <a:grpFill/>
            <a:ln w="12700">
              <a:solidFill>
                <a:schemeClr val="tx1"/>
              </a:solidFill>
              <a:miter lim="800000"/>
              <a:headEnd type="none" w="sm" len="sm"/>
              <a:tailEnd type="none" w="sm" len="sm"/>
            </a:ln>
          </p:spPr>
          <p:txBody>
            <a:bodyPr wrap="square"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dirty="0">
                  <a:latin typeface="Fira Sans" panose="020B0503050000020004" pitchFamily="34" charset="0"/>
                </a:rPr>
                <a:t>Evaluation of Written Materials</a:t>
              </a:r>
            </a:p>
          </p:txBody>
        </p:sp>
        <p:cxnSp>
          <p:nvCxnSpPr>
            <p:cNvPr id="8215" name="AutoShape 29">
              <a:extLst>
                <a:ext uri="{FF2B5EF4-FFF2-40B4-BE49-F238E27FC236}">
                  <a16:creationId xmlns:a16="http://schemas.microsoft.com/office/drawing/2014/main" id="{AD47BED1-0FB7-44D5-BC49-C5330F076FE4}"/>
                </a:ext>
              </a:extLst>
            </p:cNvPr>
            <p:cNvCxnSpPr>
              <a:cxnSpLocks noChangeShapeType="1"/>
              <a:stCxn id="8224" idx="1"/>
              <a:endCxn id="8214" idx="0"/>
            </p:cNvCxnSpPr>
            <p:nvPr/>
          </p:nvCxnSpPr>
          <p:spPr bwMode="auto">
            <a:xfrm rot="10800000" flipV="1">
              <a:off x="1231" y="1648"/>
              <a:ext cx="2136" cy="193"/>
            </a:xfrm>
            <a:prstGeom prst="bentConnector2">
              <a:avLst/>
            </a:prstGeom>
            <a:grpFill/>
            <a:ln w="38100">
              <a:solidFill>
                <a:schemeClr val="tx1"/>
              </a:solidFill>
              <a:miter lim="800000"/>
              <a:headEnd/>
              <a:tailEnd type="triangle" w="med" len="med"/>
            </a:ln>
          </p:spPr>
        </p:cxnSp>
      </p:grpSp>
      <p:sp>
        <p:nvSpPr>
          <p:cNvPr id="8203" name="Rectangle 31">
            <a:extLst>
              <a:ext uri="{FF2B5EF4-FFF2-40B4-BE49-F238E27FC236}">
                <a16:creationId xmlns:a16="http://schemas.microsoft.com/office/drawing/2014/main" id="{0D5F7144-D674-4E0F-BC6F-547C9CC5B9EB}"/>
              </a:ext>
            </a:extLst>
          </p:cNvPr>
          <p:cNvSpPr>
            <a:spLocks noChangeArrowheads="1"/>
          </p:cNvSpPr>
          <p:nvPr/>
        </p:nvSpPr>
        <p:spPr bwMode="auto">
          <a:xfrm>
            <a:off x="7277100" y="2654301"/>
            <a:ext cx="2559050" cy="600075"/>
          </a:xfrm>
          <a:prstGeom prst="rect">
            <a:avLst/>
          </a:prstGeom>
          <a:solidFill>
            <a:srgbClr val="A5BED7"/>
          </a:solidFill>
          <a:ln w="12700">
            <a:solidFill>
              <a:schemeClr val="tx1"/>
            </a:solidFill>
            <a:miter lim="800000"/>
            <a:headEnd type="none" w="sm" len="sm"/>
            <a:tailEnd type="none" w="sm" len="sm"/>
          </a:ln>
        </p:spPr>
        <p:txBody>
          <a:bodyPr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dirty="0">
                <a:latin typeface="Fira Sans" panose="020B0503050000020004" pitchFamily="34" charset="0"/>
              </a:rPr>
              <a:t>Submit Revised and Additional Materials</a:t>
            </a:r>
          </a:p>
        </p:txBody>
      </p:sp>
      <p:grpSp>
        <p:nvGrpSpPr>
          <p:cNvPr id="8204" name="Group 40">
            <a:extLst>
              <a:ext uri="{FF2B5EF4-FFF2-40B4-BE49-F238E27FC236}">
                <a16:creationId xmlns:a16="http://schemas.microsoft.com/office/drawing/2014/main" id="{528FEA93-51DF-47A3-875B-097C7D108161}"/>
              </a:ext>
            </a:extLst>
          </p:cNvPr>
          <p:cNvGrpSpPr>
            <a:grpSpLocks/>
          </p:cNvGrpSpPr>
          <p:nvPr/>
        </p:nvGrpSpPr>
        <p:grpSpPr bwMode="auto">
          <a:xfrm>
            <a:off x="1863193" y="3253587"/>
            <a:ext cx="6692901" cy="793751"/>
            <a:chOff x="254" y="1997"/>
            <a:chExt cx="4216" cy="500"/>
          </a:xfrm>
          <a:solidFill>
            <a:srgbClr val="EADEC9"/>
          </a:solidFill>
        </p:grpSpPr>
        <p:sp>
          <p:nvSpPr>
            <p:cNvPr id="8212" name="Rectangle 34">
              <a:extLst>
                <a:ext uri="{FF2B5EF4-FFF2-40B4-BE49-F238E27FC236}">
                  <a16:creationId xmlns:a16="http://schemas.microsoft.com/office/drawing/2014/main" id="{A47CF302-7030-48CD-8893-C64F24F81C36}"/>
                </a:ext>
              </a:extLst>
            </p:cNvPr>
            <p:cNvSpPr>
              <a:spLocks noChangeArrowheads="1"/>
            </p:cNvSpPr>
            <p:nvPr/>
          </p:nvSpPr>
          <p:spPr bwMode="auto">
            <a:xfrm>
              <a:off x="254" y="2118"/>
              <a:ext cx="1600" cy="379"/>
            </a:xfrm>
            <a:prstGeom prst="rect">
              <a:avLst/>
            </a:prstGeom>
            <a:grpFill/>
            <a:ln w="12700">
              <a:solidFill>
                <a:schemeClr val="tx1"/>
              </a:solidFill>
              <a:miter lim="800000"/>
              <a:headEnd type="none" w="sm" len="sm"/>
              <a:tailEnd type="none" w="sm" len="sm"/>
            </a:ln>
          </p:spPr>
          <p:txBody>
            <a:bodyPr lIns="91397" tIns="45698" rIns="91397" bIns="45698">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lnSpc>
                  <a:spcPct val="90000"/>
                </a:lnSpc>
              </a:pPr>
              <a:r>
                <a:rPr lang="en-US" altLang="en-US" dirty="0">
                  <a:latin typeface="Fira Sans" panose="020B0503050000020004" pitchFamily="34" charset="0"/>
                </a:rPr>
                <a:t>Site Visit – Evaluation of Practices</a:t>
              </a:r>
            </a:p>
          </p:txBody>
        </p:sp>
        <p:cxnSp>
          <p:nvCxnSpPr>
            <p:cNvPr id="8213" name="AutoShape 35">
              <a:extLst>
                <a:ext uri="{FF2B5EF4-FFF2-40B4-BE49-F238E27FC236}">
                  <a16:creationId xmlns:a16="http://schemas.microsoft.com/office/drawing/2014/main" id="{05EC2566-5817-444B-A3C8-E8772C10EC09}"/>
                </a:ext>
              </a:extLst>
            </p:cNvPr>
            <p:cNvCxnSpPr>
              <a:cxnSpLocks noChangeShapeType="1"/>
              <a:stCxn id="8203" idx="2"/>
              <a:endCxn id="8212" idx="3"/>
            </p:cNvCxnSpPr>
            <p:nvPr/>
          </p:nvCxnSpPr>
          <p:spPr bwMode="auto">
            <a:xfrm rot="5400000">
              <a:off x="3007" y="844"/>
              <a:ext cx="310" cy="2616"/>
            </a:xfrm>
            <a:prstGeom prst="bentConnector2">
              <a:avLst/>
            </a:prstGeom>
            <a:grpFill/>
            <a:ln w="38100">
              <a:solidFill>
                <a:schemeClr val="tx1"/>
              </a:solidFill>
              <a:miter lim="800000"/>
              <a:headEnd/>
              <a:tailEnd type="triangle" w="med" len="med"/>
            </a:ln>
          </p:spPr>
        </p:cxnSp>
      </p:grpSp>
      <p:grpSp>
        <p:nvGrpSpPr>
          <p:cNvPr id="8205" name="Group 41">
            <a:extLst>
              <a:ext uri="{FF2B5EF4-FFF2-40B4-BE49-F238E27FC236}">
                <a16:creationId xmlns:a16="http://schemas.microsoft.com/office/drawing/2014/main" id="{0CFC615E-CD30-4FC6-B970-B4550E53FD76}"/>
              </a:ext>
            </a:extLst>
          </p:cNvPr>
          <p:cNvGrpSpPr>
            <a:grpSpLocks/>
          </p:cNvGrpSpPr>
          <p:nvPr/>
        </p:nvGrpSpPr>
        <p:grpSpPr bwMode="auto">
          <a:xfrm>
            <a:off x="3962400" y="2590804"/>
            <a:ext cx="3276600" cy="338138"/>
            <a:chOff x="1536" y="1632"/>
            <a:chExt cx="2064" cy="213"/>
          </a:xfrm>
        </p:grpSpPr>
        <p:sp>
          <p:nvSpPr>
            <p:cNvPr id="8210" name="Line 36">
              <a:extLst>
                <a:ext uri="{FF2B5EF4-FFF2-40B4-BE49-F238E27FC236}">
                  <a16:creationId xmlns:a16="http://schemas.microsoft.com/office/drawing/2014/main" id="{B39E296E-107D-45D2-910A-5F8B69206691}"/>
                </a:ext>
              </a:extLst>
            </p:cNvPr>
            <p:cNvSpPr>
              <a:spLocks noChangeShapeType="1"/>
            </p:cNvSpPr>
            <p:nvPr/>
          </p:nvSpPr>
          <p:spPr bwMode="auto">
            <a:xfrm>
              <a:off x="1536" y="1824"/>
              <a:ext cx="2064"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Fira Sans" panose="020B0503050000020004" pitchFamily="34" charset="0"/>
              </a:endParaRPr>
            </a:p>
          </p:txBody>
        </p:sp>
        <p:sp>
          <p:nvSpPr>
            <p:cNvPr id="8211" name="Text Box 37">
              <a:extLst>
                <a:ext uri="{FF2B5EF4-FFF2-40B4-BE49-F238E27FC236}">
                  <a16:creationId xmlns:a16="http://schemas.microsoft.com/office/drawing/2014/main" id="{F59F4289-3F3F-48E4-88B5-E52514C5896B}"/>
                </a:ext>
              </a:extLst>
            </p:cNvPr>
            <p:cNvSpPr txBox="1">
              <a:spLocks noChangeArrowheads="1"/>
            </p:cNvSpPr>
            <p:nvPr/>
          </p:nvSpPr>
          <p:spPr bwMode="auto">
            <a:xfrm>
              <a:off x="1602" y="1632"/>
              <a:ext cx="184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b="1" i="1" dirty="0">
                  <a:latin typeface="Fira Sans" panose="020B0503050000020004" pitchFamily="34" charset="0"/>
                </a:rPr>
                <a:t>Element by Element Feedback</a:t>
              </a:r>
            </a:p>
          </p:txBody>
        </p:sp>
      </p:grpSp>
      <p:grpSp>
        <p:nvGrpSpPr>
          <p:cNvPr id="8206" name="Group 45">
            <a:extLst>
              <a:ext uri="{FF2B5EF4-FFF2-40B4-BE49-F238E27FC236}">
                <a16:creationId xmlns:a16="http://schemas.microsoft.com/office/drawing/2014/main" id="{9E5C2B85-9751-4822-A24C-9F11A36858EC}"/>
              </a:ext>
            </a:extLst>
          </p:cNvPr>
          <p:cNvGrpSpPr>
            <a:grpSpLocks/>
          </p:cNvGrpSpPr>
          <p:nvPr/>
        </p:nvGrpSpPr>
        <p:grpSpPr bwMode="auto">
          <a:xfrm>
            <a:off x="4991101" y="4114806"/>
            <a:ext cx="2943225" cy="338138"/>
            <a:chOff x="2256" y="2592"/>
            <a:chExt cx="1854" cy="213"/>
          </a:xfrm>
        </p:grpSpPr>
        <p:sp>
          <p:nvSpPr>
            <p:cNvPr id="8207" name="Text Box 42">
              <a:extLst>
                <a:ext uri="{FF2B5EF4-FFF2-40B4-BE49-F238E27FC236}">
                  <a16:creationId xmlns:a16="http://schemas.microsoft.com/office/drawing/2014/main" id="{B9E606E3-3802-48C9-A6E7-64C0D61E6E55}"/>
                </a:ext>
              </a:extLst>
            </p:cNvPr>
            <p:cNvSpPr txBox="1">
              <a:spLocks noChangeArrowheads="1"/>
            </p:cNvSpPr>
            <p:nvPr/>
          </p:nvSpPr>
          <p:spPr bwMode="auto">
            <a:xfrm>
              <a:off x="2487" y="2592"/>
              <a:ext cx="1338"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1600" b="1" i="1" dirty="0">
                  <a:latin typeface="Fira Sans" panose="020B0503050000020004" pitchFamily="34" charset="0"/>
                </a:rPr>
                <a:t>Feedback as  Needed</a:t>
              </a:r>
            </a:p>
          </p:txBody>
        </p:sp>
        <p:sp>
          <p:nvSpPr>
            <p:cNvPr id="8208" name="Line 43">
              <a:extLst>
                <a:ext uri="{FF2B5EF4-FFF2-40B4-BE49-F238E27FC236}">
                  <a16:creationId xmlns:a16="http://schemas.microsoft.com/office/drawing/2014/main" id="{5D71FE42-E26B-44C9-A5E6-0962166E5F65}"/>
                </a:ext>
              </a:extLst>
            </p:cNvPr>
            <p:cNvSpPr>
              <a:spLocks noChangeShapeType="1"/>
            </p:cNvSpPr>
            <p:nvPr/>
          </p:nvSpPr>
          <p:spPr bwMode="auto">
            <a:xfrm flipH="1">
              <a:off x="2256" y="2688"/>
              <a:ext cx="24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Fira Sans" panose="020B0503050000020004" pitchFamily="34" charset="0"/>
              </a:endParaRPr>
            </a:p>
          </p:txBody>
        </p:sp>
        <p:sp>
          <p:nvSpPr>
            <p:cNvPr id="8209" name="Line 44">
              <a:extLst>
                <a:ext uri="{FF2B5EF4-FFF2-40B4-BE49-F238E27FC236}">
                  <a16:creationId xmlns:a16="http://schemas.microsoft.com/office/drawing/2014/main" id="{49FD7BBE-00CA-42E6-80B8-727F88B948C9}"/>
                </a:ext>
              </a:extLst>
            </p:cNvPr>
            <p:cNvSpPr>
              <a:spLocks noChangeShapeType="1"/>
            </p:cNvSpPr>
            <p:nvPr/>
          </p:nvSpPr>
          <p:spPr bwMode="auto">
            <a:xfrm>
              <a:off x="3822" y="2700"/>
              <a:ext cx="288"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latin typeface="Fira Sans" panose="020B0503050000020004" pitchFamily="34" charset="0"/>
              </a:endParaRPr>
            </a:p>
          </p:txBody>
        </p:sp>
      </p:grpSp>
      <p:sp>
        <p:nvSpPr>
          <p:cNvPr id="5" name="TextBox 4">
            <a:extLst>
              <a:ext uri="{FF2B5EF4-FFF2-40B4-BE49-F238E27FC236}">
                <a16:creationId xmlns:a16="http://schemas.microsoft.com/office/drawing/2014/main" id="{E21B216A-76CD-A0F6-8805-90760D70471C}"/>
              </a:ext>
            </a:extLst>
          </p:cNvPr>
          <p:cNvSpPr txBox="1"/>
          <p:nvPr/>
        </p:nvSpPr>
        <p:spPr>
          <a:xfrm>
            <a:off x="2512203" y="5820059"/>
            <a:ext cx="8339298" cy="369332"/>
          </a:xfrm>
          <a:prstGeom prst="rect">
            <a:avLst/>
          </a:prstGeom>
          <a:noFill/>
        </p:spPr>
        <p:txBody>
          <a:bodyPr wrap="square">
            <a:spAutoFit/>
          </a:bodyPr>
          <a:lstStyle/>
          <a:p>
            <a:r>
              <a:rPr lang="en-US" sz="1800" b="1" dirty="0">
                <a:solidFill>
                  <a:srgbClr val="08408B"/>
                </a:solidFill>
                <a:latin typeface="Fira Sans" panose="020B0503050000020004" pitchFamily="34" charset="0"/>
                <a:ea typeface="Cambria" panose="02040503050406030204" pitchFamily="18" charset="0"/>
                <a:cs typeface="Calibri" panose="020F0502020204030204" pitchFamily="34" charset="0"/>
                <a:hlinkClick r:id="rId3"/>
              </a:rPr>
              <a:t>https://aahrpp.org/accreditation/get-accredited/overview</a:t>
            </a:r>
            <a:endParaRPr lang="en-US" sz="1800" b="1" dirty="0">
              <a:solidFill>
                <a:srgbClr val="08408B"/>
              </a:solidFill>
              <a:latin typeface="Fira Sans" panose="020B0503050000020004" pitchFamily="34"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17118896"/>
      </p:ext>
    </p:extLst>
  </p:cSld>
  <p:clrMapOvr>
    <a:masterClrMapping/>
  </p:clrMapOvr>
  <mc:AlternateContent xmlns:mc="http://schemas.openxmlformats.org/markup-compatibility/2006" xmlns:p14="http://schemas.microsoft.com/office/powerpoint/2010/main">
    <mc:Choice Requires="p14">
      <p:transition spd="slow" p14:dur="2000" advTm="12800"/>
    </mc:Choice>
    <mc:Fallback xmlns="">
      <p:transition spd="slow" advTm="128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3F578EED-62D9-4FE1-800A-B2E475DBE925}"/>
              </a:ext>
            </a:extLst>
          </p:cNvPr>
          <p:cNvSpPr>
            <a:spLocks noGrp="1"/>
          </p:cNvSpPr>
          <p:nvPr>
            <p:ph type="title"/>
          </p:nvPr>
        </p:nvSpPr>
        <p:spPr>
          <a:xfrm>
            <a:off x="838200" y="853566"/>
            <a:ext cx="10515600" cy="1062322"/>
          </a:xfrm>
        </p:spPr>
        <p:txBody>
          <a:bodyPr>
            <a:normAutofit/>
          </a:bodyPr>
          <a:lstStyle/>
          <a:p>
            <a:r>
              <a:rPr lang="en-US" altLang="en-US" sz="2800" b="1" dirty="0">
                <a:latin typeface="Fira Sans" panose="020B0503050000020004" pitchFamily="34" charset="0"/>
                <a:ea typeface="Cambria" panose="02040503050406030204" pitchFamily="18" charset="0"/>
              </a:rPr>
              <a:t>Council on Accreditation</a:t>
            </a:r>
          </a:p>
        </p:txBody>
      </p:sp>
      <p:sp>
        <p:nvSpPr>
          <p:cNvPr id="9219" name="Content Placeholder 2">
            <a:extLst>
              <a:ext uri="{FF2B5EF4-FFF2-40B4-BE49-F238E27FC236}">
                <a16:creationId xmlns:a16="http://schemas.microsoft.com/office/drawing/2014/main" id="{32FE60FF-9862-4ABB-8357-AE924057121E}"/>
              </a:ext>
            </a:extLst>
          </p:cNvPr>
          <p:cNvSpPr>
            <a:spLocks noGrp="1"/>
          </p:cNvSpPr>
          <p:nvPr>
            <p:ph idx="1"/>
          </p:nvPr>
        </p:nvSpPr>
        <p:spPr/>
        <p:txBody>
          <a:bodyPr>
            <a:normAutofit/>
          </a:bodyPr>
          <a:lstStyle/>
          <a:p>
            <a:r>
              <a:rPr lang="en-US" i="0" dirty="0">
                <a:effectLst/>
              </a:rPr>
              <a:t>Reviews application materials and reports </a:t>
            </a:r>
            <a:r>
              <a:rPr lang="en-US" b="0" i="0" dirty="0">
                <a:effectLst/>
              </a:rPr>
              <a:t>(applications, Draft Site Visit Reports, responses to Draft Site Visit Reports, and evaluations)</a:t>
            </a:r>
          </a:p>
          <a:p>
            <a:r>
              <a:rPr lang="en-US" i="0" dirty="0">
                <a:effectLst/>
              </a:rPr>
              <a:t>Makes determinations regarding accreditation status</a:t>
            </a:r>
            <a:endParaRPr lang="en-US" b="0" i="0" dirty="0">
              <a:effectLst/>
            </a:endParaRPr>
          </a:p>
          <a:p>
            <a:pPr lvl="1"/>
            <a:r>
              <a:rPr lang="en-US" dirty="0">
                <a:solidFill>
                  <a:schemeClr val="tx1"/>
                </a:solidFill>
              </a:rPr>
              <a:t>T</a:t>
            </a:r>
            <a:r>
              <a:rPr lang="en-US" b="0" i="0" dirty="0">
                <a:solidFill>
                  <a:schemeClr val="tx1"/>
                </a:solidFill>
                <a:effectLst/>
              </a:rPr>
              <a:t>he Board of Directors retains ultimate authority over determinations (e.g., in the case of appeals)</a:t>
            </a:r>
          </a:p>
          <a:p>
            <a:r>
              <a:rPr lang="en-US" b="0" i="0" dirty="0">
                <a:effectLst/>
              </a:rPr>
              <a:t>Meets no less than four times per year (March, June, September, December)</a:t>
            </a:r>
          </a:p>
        </p:txBody>
      </p:sp>
    </p:spTree>
    <p:extLst>
      <p:ext uri="{BB962C8B-B14F-4D97-AF65-F5344CB8AC3E}">
        <p14:creationId xmlns:p14="http://schemas.microsoft.com/office/powerpoint/2010/main" val="613997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3F578EED-62D9-4FE1-800A-B2E475DBE925}"/>
              </a:ext>
            </a:extLst>
          </p:cNvPr>
          <p:cNvSpPr>
            <a:spLocks noGrp="1"/>
          </p:cNvSpPr>
          <p:nvPr>
            <p:ph type="title"/>
          </p:nvPr>
        </p:nvSpPr>
        <p:spPr>
          <a:xfrm>
            <a:off x="838200" y="766477"/>
            <a:ext cx="10515600" cy="827431"/>
          </a:xfrm>
        </p:spPr>
        <p:txBody>
          <a:bodyPr>
            <a:normAutofit/>
          </a:bodyPr>
          <a:lstStyle/>
          <a:p>
            <a:r>
              <a:rPr lang="en-US" altLang="en-US" sz="2800" b="1" dirty="0">
                <a:latin typeface="Fira Sans" panose="020B0503050000020004" pitchFamily="34" charset="0"/>
                <a:ea typeface="Cambria" panose="02040503050406030204" pitchFamily="18" charset="0"/>
              </a:rPr>
              <a:t>Membership - Council on Accreditation</a:t>
            </a:r>
          </a:p>
        </p:txBody>
      </p:sp>
      <p:sp>
        <p:nvSpPr>
          <p:cNvPr id="9219" name="Content Placeholder 2">
            <a:extLst>
              <a:ext uri="{FF2B5EF4-FFF2-40B4-BE49-F238E27FC236}">
                <a16:creationId xmlns:a16="http://schemas.microsoft.com/office/drawing/2014/main" id="{32FE60FF-9862-4ABB-8357-AE924057121E}"/>
              </a:ext>
            </a:extLst>
          </p:cNvPr>
          <p:cNvSpPr>
            <a:spLocks noGrp="1"/>
          </p:cNvSpPr>
          <p:nvPr>
            <p:ph idx="1"/>
          </p:nvPr>
        </p:nvSpPr>
        <p:spPr/>
        <p:txBody>
          <a:bodyPr>
            <a:normAutofit/>
          </a:bodyPr>
          <a:lstStyle/>
          <a:p>
            <a:r>
              <a:rPr lang="en-US" b="0" i="0" dirty="0">
                <a:effectLst/>
              </a:rPr>
              <a:t>Elected by Board of Directors</a:t>
            </a:r>
          </a:p>
          <a:p>
            <a:r>
              <a:rPr lang="en-US" b="0" i="0" dirty="0">
                <a:effectLst/>
              </a:rPr>
              <a:t>Experienced Peer Reviewers from different backgrounds familiar with accreditation and relevant laws, regulations, and guidelines:</a:t>
            </a:r>
            <a:endParaRPr lang="en-US" dirty="0"/>
          </a:p>
          <a:p>
            <a:pPr lvl="1"/>
            <a:r>
              <a:rPr lang="en-US" b="0" i="0" dirty="0">
                <a:solidFill>
                  <a:schemeClr val="tx1"/>
                </a:solidFill>
                <a:effectLst/>
              </a:rPr>
              <a:t>Human research protection professionals e.g., program managers (IRB/EC administrators) or IRB/EC chairs</a:t>
            </a:r>
          </a:p>
          <a:p>
            <a:pPr lvl="1"/>
            <a:r>
              <a:rPr lang="en-US" b="0" i="0" dirty="0">
                <a:solidFill>
                  <a:schemeClr val="tx1"/>
                </a:solidFill>
                <a:effectLst/>
              </a:rPr>
              <a:t>Researchers</a:t>
            </a:r>
          </a:p>
          <a:p>
            <a:pPr lvl="1"/>
            <a:r>
              <a:rPr lang="en-US" b="0" i="0" dirty="0">
                <a:solidFill>
                  <a:schemeClr val="tx1"/>
                </a:solidFill>
                <a:effectLst/>
              </a:rPr>
              <a:t>Organizational officials – senior leadership e.g., Vice Presidents for Research, Provosts, Deans, or Directors of Medicine</a:t>
            </a:r>
          </a:p>
        </p:txBody>
      </p:sp>
    </p:spTree>
    <p:extLst>
      <p:ext uri="{BB962C8B-B14F-4D97-AF65-F5344CB8AC3E}">
        <p14:creationId xmlns:p14="http://schemas.microsoft.com/office/powerpoint/2010/main" val="4044919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3F578EED-62D9-4FE1-800A-B2E475DBE925}"/>
              </a:ext>
            </a:extLst>
          </p:cNvPr>
          <p:cNvSpPr>
            <a:spLocks noGrp="1"/>
          </p:cNvSpPr>
          <p:nvPr>
            <p:ph type="title"/>
          </p:nvPr>
        </p:nvSpPr>
        <p:spPr>
          <a:xfrm>
            <a:off x="838200" y="681037"/>
            <a:ext cx="10515600" cy="979983"/>
          </a:xfrm>
        </p:spPr>
        <p:txBody>
          <a:bodyPr>
            <a:normAutofit/>
          </a:bodyPr>
          <a:lstStyle/>
          <a:p>
            <a:r>
              <a:rPr lang="en-US" altLang="en-US" sz="2800" b="1" dirty="0">
                <a:latin typeface="Fira Sans" panose="020B0503050000020004" pitchFamily="34" charset="0"/>
                <a:ea typeface="Cambria" panose="02040503050406030204" pitchFamily="18" charset="0"/>
              </a:rPr>
              <a:t>Council on Accreditation Membership (2026)</a:t>
            </a:r>
          </a:p>
        </p:txBody>
      </p:sp>
      <p:sp>
        <p:nvSpPr>
          <p:cNvPr id="9219" name="Content Placeholder 2">
            <a:extLst>
              <a:ext uri="{FF2B5EF4-FFF2-40B4-BE49-F238E27FC236}">
                <a16:creationId xmlns:a16="http://schemas.microsoft.com/office/drawing/2014/main" id="{32FE60FF-9862-4ABB-8357-AE924057121E}"/>
              </a:ext>
            </a:extLst>
          </p:cNvPr>
          <p:cNvSpPr>
            <a:spLocks noGrp="1"/>
          </p:cNvSpPr>
          <p:nvPr>
            <p:ph idx="1"/>
          </p:nvPr>
        </p:nvSpPr>
        <p:spPr>
          <a:xfrm>
            <a:off x="838200" y="1661020"/>
            <a:ext cx="10515600" cy="4515943"/>
          </a:xfrm>
        </p:spPr>
        <p:txBody>
          <a:bodyPr>
            <a:normAutofit fontScale="70000" lnSpcReduction="20000"/>
          </a:bodyPr>
          <a:lstStyle/>
          <a:p>
            <a:r>
              <a:rPr lang="en-US" b="0" i="0" dirty="0">
                <a:effectLst/>
              </a:rPr>
              <a:t>Kristin Rochford, EdD, MPH, CIP (Chair)</a:t>
            </a:r>
          </a:p>
          <a:p>
            <a:r>
              <a:rPr lang="en-US" b="0" i="0" dirty="0">
                <a:effectLst/>
              </a:rPr>
              <a:t>Megan Kasimatis Singleton, JD, MBE, CIP (Vice-Chair)</a:t>
            </a:r>
          </a:p>
          <a:p>
            <a:r>
              <a:rPr lang="en-US" b="0" i="0" dirty="0">
                <a:effectLst/>
              </a:rPr>
              <a:t>John Andrew Bertolatus, MD</a:t>
            </a:r>
          </a:p>
          <a:p>
            <a:r>
              <a:rPr lang="en-US" b="0" i="0" dirty="0">
                <a:effectLst/>
              </a:rPr>
              <a:t>Wesley Byerly, PharmD</a:t>
            </a:r>
          </a:p>
          <a:p>
            <a:r>
              <a:rPr lang="en-US" b="0" i="0" dirty="0">
                <a:effectLst/>
              </a:rPr>
              <a:t>Stephanie deRijke, RN, MSN</a:t>
            </a:r>
          </a:p>
          <a:p>
            <a:r>
              <a:rPr lang="en-US" b="0" i="0" dirty="0">
                <a:effectLst/>
              </a:rPr>
              <a:t>Bruce Gordon, MD</a:t>
            </a:r>
          </a:p>
          <a:p>
            <a:r>
              <a:rPr lang="en-US" b="0" i="0" dirty="0">
                <a:effectLst/>
              </a:rPr>
              <a:t>Martha Jones, MA, CIP</a:t>
            </a:r>
          </a:p>
          <a:p>
            <a:r>
              <a:rPr lang="en-US" b="0" i="0" dirty="0">
                <a:effectLst/>
              </a:rPr>
              <a:t>Monika Markowitz, PhD, MSN, RN, MA</a:t>
            </a:r>
          </a:p>
          <a:p>
            <a:r>
              <a:rPr lang="en-US" b="0" i="0" dirty="0">
                <a:effectLst/>
              </a:rPr>
              <a:t>Jonathan Miller, MPPA, CIP</a:t>
            </a:r>
          </a:p>
          <a:p>
            <a:r>
              <a:rPr lang="en-US" b="0" i="0" dirty="0">
                <a:effectLst/>
              </a:rPr>
              <a:t>Jodi Roberts, PhD</a:t>
            </a:r>
          </a:p>
          <a:p>
            <a:endParaRPr lang="en-US" b="0" i="0" dirty="0">
              <a:solidFill>
                <a:srgbClr val="454545"/>
              </a:solidFill>
              <a:effectLst/>
            </a:endParaRPr>
          </a:p>
          <a:p>
            <a:pPr marL="0" indent="0">
              <a:buNone/>
            </a:pPr>
            <a:r>
              <a:rPr lang="en-US" b="0" i="0" dirty="0">
                <a:solidFill>
                  <a:srgbClr val="454545"/>
                </a:solidFill>
                <a:effectLst/>
                <a:hlinkClick r:id="rId3"/>
              </a:rPr>
              <a:t>https://aahrpp.org/about/meet-our-team/meet-our-team---council-on-accreditation</a:t>
            </a:r>
            <a:endParaRPr lang="en-US" b="0" i="0" dirty="0">
              <a:solidFill>
                <a:srgbClr val="454545"/>
              </a:solidFill>
              <a:effectLst/>
            </a:endParaRPr>
          </a:p>
          <a:p>
            <a:endParaRPr lang="en-US" b="0" i="0" dirty="0">
              <a:solidFill>
                <a:srgbClr val="454545"/>
              </a:solidFill>
              <a:effectLst/>
            </a:endParaRPr>
          </a:p>
        </p:txBody>
      </p:sp>
    </p:spTree>
    <p:extLst>
      <p:ext uri="{BB962C8B-B14F-4D97-AF65-F5344CB8AC3E}">
        <p14:creationId xmlns:p14="http://schemas.microsoft.com/office/powerpoint/2010/main" val="14275472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A3EAD-9931-C18D-1B2C-4B3F4CF0FAC0}"/>
              </a:ext>
            </a:extLst>
          </p:cNvPr>
          <p:cNvSpPr>
            <a:spLocks noGrp="1"/>
          </p:cNvSpPr>
          <p:nvPr>
            <p:ph type="title"/>
          </p:nvPr>
        </p:nvSpPr>
        <p:spPr>
          <a:xfrm>
            <a:off x="540589" y="706093"/>
            <a:ext cx="10363200" cy="1079575"/>
          </a:xfrm>
        </p:spPr>
        <p:txBody>
          <a:bodyPr>
            <a:normAutofit/>
          </a:bodyPr>
          <a:lstStyle/>
          <a:p>
            <a:r>
              <a:rPr lang="en-US" sz="3200" dirty="0"/>
              <a:t>Categories of Accreditation</a:t>
            </a:r>
          </a:p>
        </p:txBody>
      </p:sp>
      <p:sp>
        <p:nvSpPr>
          <p:cNvPr id="3" name="Content Placeholder 2">
            <a:extLst>
              <a:ext uri="{FF2B5EF4-FFF2-40B4-BE49-F238E27FC236}">
                <a16:creationId xmlns:a16="http://schemas.microsoft.com/office/drawing/2014/main" id="{8469EF7D-341A-2111-3A16-6FBB0DFF905C}"/>
              </a:ext>
            </a:extLst>
          </p:cNvPr>
          <p:cNvSpPr>
            <a:spLocks noGrp="1"/>
          </p:cNvSpPr>
          <p:nvPr>
            <p:ph sz="half" idx="1"/>
          </p:nvPr>
        </p:nvSpPr>
        <p:spPr>
          <a:xfrm>
            <a:off x="474216" y="1704856"/>
            <a:ext cx="5181600" cy="4351338"/>
          </a:xfrm>
        </p:spPr>
        <p:txBody>
          <a:bodyPr>
            <a:normAutofit fontScale="92500" lnSpcReduction="10000"/>
          </a:bodyPr>
          <a:lstStyle/>
          <a:p>
            <a:r>
              <a:rPr lang="en-US" dirty="0"/>
              <a:t>New applicants</a:t>
            </a:r>
          </a:p>
          <a:p>
            <a:pPr lvl="1"/>
            <a:r>
              <a:rPr lang="en-US" dirty="0">
                <a:solidFill>
                  <a:srgbClr val="114496"/>
                </a:solidFill>
                <a:latin typeface="Fira Sans Bold" panose="020B0803050000020004" pitchFamily="34" charset="0"/>
                <a:ea typeface="+mj-ea"/>
                <a:cs typeface="+mj-cs"/>
              </a:rPr>
              <a:t>Full Accreditation</a:t>
            </a:r>
          </a:p>
          <a:p>
            <a:pPr lvl="2"/>
            <a:r>
              <a:rPr lang="en-US" b="1" dirty="0">
                <a:solidFill>
                  <a:srgbClr val="A10D55"/>
                </a:solidFill>
                <a:latin typeface="Fira Sans Bold" panose="020B0803050000020004" pitchFamily="34" charset="0"/>
                <a:ea typeface="+mj-ea"/>
                <a:cs typeface="+mj-cs"/>
              </a:rPr>
              <a:t>All Standards Met (May require Status Reports)</a:t>
            </a:r>
          </a:p>
          <a:p>
            <a:pPr lvl="1"/>
            <a:r>
              <a:rPr lang="en-US" dirty="0">
                <a:solidFill>
                  <a:srgbClr val="114496"/>
                </a:solidFill>
                <a:latin typeface="Fira Sans Bold" panose="020B0803050000020004" pitchFamily="34" charset="0"/>
                <a:ea typeface="+mj-ea"/>
                <a:cs typeface="+mj-cs"/>
              </a:rPr>
              <a:t>Qualified Accreditation</a:t>
            </a:r>
          </a:p>
          <a:p>
            <a:pPr lvl="2"/>
            <a:r>
              <a:rPr lang="en-US" b="1" dirty="0">
                <a:solidFill>
                  <a:srgbClr val="A10D55"/>
                </a:solidFill>
                <a:latin typeface="Fira Sans Bold" panose="020B0803050000020004" pitchFamily="34" charset="0"/>
                <a:ea typeface="+mj-ea"/>
                <a:cs typeface="+mj-cs"/>
              </a:rPr>
              <a:t>All regulatory Standards met, Some AAHRPP-specific Standards not Met</a:t>
            </a:r>
          </a:p>
          <a:p>
            <a:pPr lvl="1"/>
            <a:r>
              <a:rPr lang="en-US" dirty="0">
                <a:solidFill>
                  <a:srgbClr val="114496"/>
                </a:solidFill>
                <a:latin typeface="Fira Sans Bold" panose="020B0803050000020004" pitchFamily="34" charset="0"/>
                <a:ea typeface="+mj-ea"/>
                <a:cs typeface="+mj-cs"/>
              </a:rPr>
              <a:t>Accreditation-Pending</a:t>
            </a:r>
          </a:p>
          <a:p>
            <a:pPr lvl="2"/>
            <a:r>
              <a:rPr lang="en-US" b="1" dirty="0">
                <a:solidFill>
                  <a:srgbClr val="A10D55"/>
                </a:solidFill>
                <a:latin typeface="Fira Sans Bold" panose="020B0803050000020004" pitchFamily="34" charset="0"/>
                <a:ea typeface="+mj-ea"/>
                <a:cs typeface="+mj-cs"/>
              </a:rPr>
              <a:t>Some regulatory Standards not met </a:t>
            </a:r>
          </a:p>
          <a:p>
            <a:pPr lvl="1"/>
            <a:r>
              <a:rPr lang="en-US" dirty="0">
                <a:solidFill>
                  <a:srgbClr val="114496"/>
                </a:solidFill>
                <a:latin typeface="Fira Sans Bold" panose="020B0803050000020004" pitchFamily="34" charset="0"/>
                <a:ea typeface="+mj-ea"/>
                <a:cs typeface="+mj-cs"/>
              </a:rPr>
              <a:t>Accreditation Withheld</a:t>
            </a:r>
          </a:p>
          <a:p>
            <a:pPr lvl="2"/>
            <a:r>
              <a:rPr lang="en-US" b="1" dirty="0">
                <a:solidFill>
                  <a:srgbClr val="A10D55"/>
                </a:solidFill>
                <a:latin typeface="Fira Sans Bold" panose="020B0803050000020004" pitchFamily="34" charset="0"/>
                <a:ea typeface="+mj-ea"/>
                <a:cs typeface="+mj-cs"/>
              </a:rPr>
              <a:t>Not common (Organization unable or unwilling to meet AAHRPP Standards)</a:t>
            </a:r>
            <a:endParaRPr lang="en-US" b="1" dirty="0">
              <a:solidFill>
                <a:srgbClr val="114496"/>
              </a:solidFill>
              <a:latin typeface="Fira Sans Bold" panose="020B0803050000020004" pitchFamily="34" charset="0"/>
              <a:ea typeface="+mj-ea"/>
              <a:cs typeface="+mj-cs"/>
            </a:endParaRPr>
          </a:p>
          <a:p>
            <a:pPr lvl="1"/>
            <a:endParaRPr lang="en-US" dirty="0">
              <a:solidFill>
                <a:srgbClr val="114496"/>
              </a:solidFill>
              <a:latin typeface="Fira Sans Bold" panose="020B0803050000020004" pitchFamily="34" charset="0"/>
              <a:ea typeface="+mj-ea"/>
              <a:cs typeface="+mj-cs"/>
            </a:endParaRPr>
          </a:p>
        </p:txBody>
      </p:sp>
      <p:sp>
        <p:nvSpPr>
          <p:cNvPr id="4" name="Content Placeholder 3">
            <a:extLst>
              <a:ext uri="{FF2B5EF4-FFF2-40B4-BE49-F238E27FC236}">
                <a16:creationId xmlns:a16="http://schemas.microsoft.com/office/drawing/2014/main" id="{44D8B269-7122-A2DA-9DFA-679DAAFF42AF}"/>
              </a:ext>
            </a:extLst>
          </p:cNvPr>
          <p:cNvSpPr>
            <a:spLocks noGrp="1"/>
          </p:cNvSpPr>
          <p:nvPr>
            <p:ph sz="half" idx="2"/>
          </p:nvPr>
        </p:nvSpPr>
        <p:spPr>
          <a:xfrm>
            <a:off x="5655816" y="1704856"/>
            <a:ext cx="5247973" cy="4351338"/>
          </a:xfrm>
        </p:spPr>
        <p:txBody>
          <a:bodyPr>
            <a:normAutofit fontScale="92500" lnSpcReduction="10000"/>
          </a:bodyPr>
          <a:lstStyle/>
          <a:p>
            <a:r>
              <a:rPr lang="en-US" dirty="0"/>
              <a:t>Renewing applicants</a:t>
            </a:r>
          </a:p>
          <a:p>
            <a:pPr lvl="1"/>
            <a:r>
              <a:rPr lang="en-US" dirty="0">
                <a:solidFill>
                  <a:srgbClr val="114496"/>
                </a:solidFill>
                <a:latin typeface="Fira Sans Bold" panose="020B0803050000020004" pitchFamily="34" charset="0"/>
                <a:ea typeface="+mj-ea"/>
                <a:cs typeface="+mj-cs"/>
              </a:rPr>
              <a:t>Full Accreditation</a:t>
            </a:r>
          </a:p>
          <a:p>
            <a:pPr lvl="2"/>
            <a:r>
              <a:rPr lang="en-US" b="1" dirty="0">
                <a:solidFill>
                  <a:srgbClr val="A10D55"/>
                </a:solidFill>
                <a:latin typeface="Fira Sans Bold" panose="020B0803050000020004" pitchFamily="34" charset="0"/>
                <a:ea typeface="+mj-ea"/>
                <a:cs typeface="+mj-cs"/>
              </a:rPr>
              <a:t>All Standards Met (May require Status Reports)</a:t>
            </a:r>
          </a:p>
          <a:p>
            <a:pPr lvl="1"/>
            <a:r>
              <a:rPr lang="en-US" strike="sngStrike" dirty="0">
                <a:solidFill>
                  <a:srgbClr val="114496"/>
                </a:solidFill>
                <a:latin typeface="Fira Sans Bold" panose="020B0803050000020004" pitchFamily="34" charset="0"/>
                <a:ea typeface="+mj-ea"/>
                <a:cs typeface="+mj-cs"/>
              </a:rPr>
              <a:t>Qualified Accreditation</a:t>
            </a:r>
          </a:p>
          <a:p>
            <a:pPr lvl="2"/>
            <a:r>
              <a:rPr lang="en-US" b="1" dirty="0">
                <a:solidFill>
                  <a:srgbClr val="A10D55"/>
                </a:solidFill>
                <a:latin typeface="Fira Sans Bold" panose="020B0803050000020004" pitchFamily="34" charset="0"/>
                <a:ea typeface="+mj-ea"/>
                <a:cs typeface="+mj-cs"/>
              </a:rPr>
              <a:t>Not available – Renewing applicants must meet all Standards</a:t>
            </a:r>
          </a:p>
          <a:p>
            <a:pPr lvl="1"/>
            <a:r>
              <a:rPr lang="en-US" dirty="0">
                <a:solidFill>
                  <a:srgbClr val="114496"/>
                </a:solidFill>
                <a:latin typeface="Fira Sans Bold" panose="020B0803050000020004" pitchFamily="34" charset="0"/>
                <a:ea typeface="+mj-ea"/>
                <a:cs typeface="+mj-cs"/>
              </a:rPr>
              <a:t>Reaccreditation-Pending</a:t>
            </a:r>
          </a:p>
          <a:p>
            <a:pPr lvl="2"/>
            <a:r>
              <a:rPr lang="en-US" b="1" dirty="0">
                <a:solidFill>
                  <a:srgbClr val="A10D55"/>
                </a:solidFill>
                <a:latin typeface="Fira Sans Bold" panose="020B0803050000020004" pitchFamily="34" charset="0"/>
                <a:ea typeface="+mj-ea"/>
                <a:cs typeface="+mj-cs"/>
              </a:rPr>
              <a:t>Some Standards not met </a:t>
            </a:r>
          </a:p>
          <a:p>
            <a:pPr lvl="1"/>
            <a:r>
              <a:rPr lang="en-US" dirty="0">
                <a:solidFill>
                  <a:srgbClr val="114496"/>
                </a:solidFill>
                <a:latin typeface="Fira Sans Bold" panose="020B0803050000020004" pitchFamily="34" charset="0"/>
                <a:ea typeface="+mj-ea"/>
                <a:cs typeface="+mj-cs"/>
              </a:rPr>
              <a:t>Probation</a:t>
            </a:r>
          </a:p>
          <a:p>
            <a:pPr lvl="1"/>
            <a:r>
              <a:rPr lang="en-US" dirty="0">
                <a:solidFill>
                  <a:srgbClr val="114496"/>
                </a:solidFill>
                <a:latin typeface="Fira Sans Bold" panose="020B0803050000020004" pitchFamily="34" charset="0"/>
                <a:ea typeface="+mj-ea"/>
                <a:cs typeface="+mj-cs"/>
              </a:rPr>
              <a:t>Accreditation-Revoked</a:t>
            </a:r>
          </a:p>
        </p:txBody>
      </p:sp>
    </p:spTree>
    <p:extLst>
      <p:ext uri="{BB962C8B-B14F-4D97-AF65-F5344CB8AC3E}">
        <p14:creationId xmlns:p14="http://schemas.microsoft.com/office/powerpoint/2010/main" val="1184484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19509"/>
            <a:ext cx="10515600" cy="1219016"/>
          </a:xfrm>
        </p:spPr>
        <p:txBody>
          <a:bodyPr>
            <a:noAutofit/>
          </a:bodyPr>
          <a:lstStyle/>
          <a:p>
            <a:r>
              <a:rPr lang="en-US" sz="2800" dirty="0"/>
              <a:t>If there were areas of concern, Council may determine, based on evidence provided with the  organization’s response:</a:t>
            </a:r>
          </a:p>
        </p:txBody>
      </p:sp>
      <p:sp>
        <p:nvSpPr>
          <p:cNvPr id="3" name="Content Placeholder 2"/>
          <p:cNvSpPr>
            <a:spLocks noGrp="1"/>
          </p:cNvSpPr>
          <p:nvPr>
            <p:ph idx="1"/>
          </p:nvPr>
        </p:nvSpPr>
        <p:spPr>
          <a:xfrm>
            <a:off x="838200" y="2038525"/>
            <a:ext cx="10859219" cy="3881887"/>
          </a:xfrm>
        </p:spPr>
        <p:txBody>
          <a:bodyPr>
            <a:normAutofit lnSpcReduction="10000"/>
          </a:bodyPr>
          <a:lstStyle/>
          <a:p>
            <a:r>
              <a:rPr lang="en-US" sz="2800" dirty="0"/>
              <a:t>Standard is </a:t>
            </a:r>
            <a:r>
              <a:rPr lang="en-US" sz="2800" u="sng" dirty="0"/>
              <a:t>met</a:t>
            </a:r>
            <a:r>
              <a:rPr lang="en-US" sz="2800" dirty="0"/>
              <a:t> </a:t>
            </a:r>
          </a:p>
          <a:p>
            <a:pPr lvl="1"/>
            <a:r>
              <a:rPr lang="en-US" dirty="0"/>
              <a:t>Council does not require additional evidence to confirm a Standard is met</a:t>
            </a:r>
          </a:p>
          <a:p>
            <a:r>
              <a:rPr lang="en-US" dirty="0"/>
              <a:t>Standard is </a:t>
            </a:r>
            <a:r>
              <a:rPr lang="en-US" u="sng" dirty="0"/>
              <a:t>met with request for additional Status Report</a:t>
            </a:r>
          </a:p>
          <a:p>
            <a:pPr lvl="1"/>
            <a:r>
              <a:rPr lang="en-US" dirty="0"/>
              <a:t>Council requires additional evidence to confirm that program improvements continue to be implemented (skips one Council to allow organizations time to gather evidence)</a:t>
            </a:r>
          </a:p>
          <a:p>
            <a:r>
              <a:rPr lang="en-US" dirty="0"/>
              <a:t>Standard is </a:t>
            </a:r>
            <a:r>
              <a:rPr lang="en-US" u="sng" dirty="0"/>
              <a:t>not met</a:t>
            </a:r>
          </a:p>
          <a:p>
            <a:pPr lvl="1"/>
            <a:r>
              <a:rPr lang="en-US" dirty="0"/>
              <a:t>Evidence in the response is insufficient; Council will request an Improvement Plan – due at the next Council</a:t>
            </a:r>
          </a:p>
        </p:txBody>
      </p:sp>
    </p:spTree>
    <p:extLst>
      <p:ext uri="{BB962C8B-B14F-4D97-AF65-F5344CB8AC3E}">
        <p14:creationId xmlns:p14="http://schemas.microsoft.com/office/powerpoint/2010/main" val="3147706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667" y="836055"/>
            <a:ext cx="10515600" cy="948225"/>
          </a:xfrm>
        </p:spPr>
        <p:txBody>
          <a:bodyPr>
            <a:noAutofit/>
          </a:bodyPr>
          <a:lstStyle/>
          <a:p>
            <a:r>
              <a:rPr lang="en-US" sz="2400" dirty="0"/>
              <a:t>Based on the evidence provided with the response to areas of concern in the DSVR: Standard is met (no additional information required)</a:t>
            </a:r>
          </a:p>
        </p:txBody>
      </p:sp>
      <p:sp>
        <p:nvSpPr>
          <p:cNvPr id="3" name="Content Placeholder 2"/>
          <p:cNvSpPr>
            <a:spLocks noGrp="1"/>
          </p:cNvSpPr>
          <p:nvPr>
            <p:ph idx="1"/>
          </p:nvPr>
        </p:nvSpPr>
        <p:spPr>
          <a:xfrm>
            <a:off x="719667" y="1784280"/>
            <a:ext cx="10515600" cy="3870896"/>
          </a:xfrm>
        </p:spPr>
        <p:txBody>
          <a:bodyPr>
            <a:normAutofit lnSpcReduction="10000"/>
          </a:bodyPr>
          <a:lstStyle/>
          <a:p>
            <a:r>
              <a:rPr lang="en-US" sz="2400" dirty="0"/>
              <a:t>In general, program improvements have been implemented </a:t>
            </a:r>
            <a:r>
              <a:rPr lang="en-US" sz="2400" u="sng" dirty="0"/>
              <a:t>before</a:t>
            </a:r>
            <a:r>
              <a:rPr lang="en-US" sz="2400" dirty="0"/>
              <a:t> Response to Draft Site Visit Report is due:</a:t>
            </a:r>
          </a:p>
          <a:p>
            <a:pPr lvl="1"/>
            <a:r>
              <a:rPr lang="en-US" dirty="0"/>
              <a:t>Education – complete</a:t>
            </a:r>
          </a:p>
          <a:p>
            <a:pPr lvl="1"/>
            <a:r>
              <a:rPr lang="en-US" dirty="0"/>
              <a:t>Monitoring – provides evidence that program improvements are </a:t>
            </a:r>
            <a:r>
              <a:rPr lang="en-US" u="sng" dirty="0"/>
              <a:t>already</a:t>
            </a:r>
            <a:r>
              <a:rPr lang="en-US" dirty="0"/>
              <a:t> implemented and that the organization meets the Standard; organization describes plans for ongoing monitoring to provide additional evidence</a:t>
            </a:r>
          </a:p>
          <a:p>
            <a:pPr lvl="1"/>
            <a:r>
              <a:rPr lang="en-US" dirty="0"/>
              <a:t>Revisions to written materials, if any</a:t>
            </a:r>
          </a:p>
          <a:p>
            <a:pPr lvl="2"/>
            <a:r>
              <a:rPr lang="en-US" dirty="0"/>
              <a:t>Approved and implemented</a:t>
            </a:r>
          </a:p>
          <a:p>
            <a:pPr lvl="2"/>
            <a:r>
              <a:rPr lang="en-US" dirty="0"/>
              <a:t>Education about revised written materials completed</a:t>
            </a:r>
          </a:p>
          <a:p>
            <a:pPr lvl="2"/>
            <a:r>
              <a:rPr lang="en-US" dirty="0"/>
              <a:t>Monitoring provides evidence that confirms adherence to organization’s revised written materials</a:t>
            </a:r>
          </a:p>
        </p:txBody>
      </p:sp>
    </p:spTree>
    <p:extLst>
      <p:ext uri="{BB962C8B-B14F-4D97-AF65-F5344CB8AC3E}">
        <p14:creationId xmlns:p14="http://schemas.microsoft.com/office/powerpoint/2010/main" val="1438521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667" y="850900"/>
            <a:ext cx="10515600" cy="709083"/>
          </a:xfrm>
        </p:spPr>
        <p:txBody>
          <a:bodyPr>
            <a:noAutofit/>
          </a:bodyPr>
          <a:lstStyle/>
          <a:p>
            <a:r>
              <a:rPr lang="en-US" sz="2800" dirty="0"/>
              <a:t>Based on the response to areas of concern in the DSVR:</a:t>
            </a:r>
            <a:br>
              <a:rPr lang="en-US" sz="2800" dirty="0"/>
            </a:br>
            <a:r>
              <a:rPr lang="en-US" sz="2800" dirty="0"/>
              <a:t>Standard is met and </a:t>
            </a:r>
            <a:r>
              <a:rPr lang="en-US" sz="2800" u="sng" dirty="0"/>
              <a:t>Status Report</a:t>
            </a:r>
            <a:r>
              <a:rPr lang="en-US" sz="2800" dirty="0"/>
              <a:t> requested</a:t>
            </a:r>
          </a:p>
        </p:txBody>
      </p:sp>
      <p:sp>
        <p:nvSpPr>
          <p:cNvPr id="3" name="Content Placeholder 2"/>
          <p:cNvSpPr>
            <a:spLocks noGrp="1"/>
          </p:cNvSpPr>
          <p:nvPr>
            <p:ph idx="1"/>
          </p:nvPr>
        </p:nvSpPr>
        <p:spPr>
          <a:xfrm>
            <a:off x="719667" y="1751162"/>
            <a:ext cx="10515600" cy="4321554"/>
          </a:xfrm>
        </p:spPr>
        <p:txBody>
          <a:bodyPr>
            <a:normAutofit/>
          </a:bodyPr>
          <a:lstStyle/>
          <a:p>
            <a:r>
              <a:rPr lang="en-US" dirty="0"/>
              <a:t>In general, used to confirm the organization continues to implement program improvements, or where the organization has had only a few examples to confirm program improvements are implemented</a:t>
            </a:r>
          </a:p>
          <a:p>
            <a:pPr lvl="1"/>
            <a:r>
              <a:rPr lang="en-US" dirty="0"/>
              <a:t>Skips one Council to allow organizations time to confirm</a:t>
            </a:r>
          </a:p>
          <a:p>
            <a:r>
              <a:rPr lang="en-US" dirty="0"/>
              <a:t>In general, may be requested </a:t>
            </a:r>
            <a:r>
              <a:rPr lang="en-US" u="sng" dirty="0"/>
              <a:t>twice</a:t>
            </a:r>
          </a:p>
          <a:p>
            <a:pPr lvl="1"/>
            <a:r>
              <a:rPr lang="en-US" dirty="0"/>
              <a:t>If, after two cycles of status reports, there is still not enough evidence to confirm that an organization meets AAHRPP Standards, Council may place an organization into Pending Status (non-punitive, non-prejudicial) with request for an Improvement Plan</a:t>
            </a:r>
          </a:p>
          <a:p>
            <a:pPr lvl="1"/>
            <a:endParaRPr lang="en-US" dirty="0"/>
          </a:p>
        </p:txBody>
      </p:sp>
    </p:spTree>
    <p:extLst>
      <p:ext uri="{BB962C8B-B14F-4D97-AF65-F5344CB8AC3E}">
        <p14:creationId xmlns:p14="http://schemas.microsoft.com/office/powerpoint/2010/main" val="2896759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933" y="801657"/>
            <a:ext cx="10515600" cy="768350"/>
          </a:xfrm>
        </p:spPr>
        <p:txBody>
          <a:bodyPr>
            <a:noAutofit/>
          </a:bodyPr>
          <a:lstStyle/>
          <a:p>
            <a:r>
              <a:rPr lang="en-US" sz="2800" dirty="0"/>
              <a:t>Based on the response to areas of concern in the DSVR:</a:t>
            </a:r>
            <a:br>
              <a:rPr lang="en-US" sz="2800" dirty="0"/>
            </a:br>
            <a:r>
              <a:rPr lang="en-US" sz="2800" dirty="0"/>
              <a:t>Standard is not met</a:t>
            </a:r>
          </a:p>
        </p:txBody>
      </p:sp>
      <p:sp>
        <p:nvSpPr>
          <p:cNvPr id="3" name="Content Placeholder 2"/>
          <p:cNvSpPr>
            <a:spLocks noGrp="1"/>
          </p:cNvSpPr>
          <p:nvPr>
            <p:ph idx="1"/>
          </p:nvPr>
        </p:nvSpPr>
        <p:spPr>
          <a:xfrm>
            <a:off x="719667" y="1647645"/>
            <a:ext cx="10634133" cy="4830791"/>
          </a:xfrm>
        </p:spPr>
        <p:txBody>
          <a:bodyPr>
            <a:normAutofit fontScale="92500"/>
          </a:bodyPr>
          <a:lstStyle/>
          <a:p>
            <a:r>
              <a:rPr lang="en-US" dirty="0"/>
              <a:t>The response does not provide evidence that program improvements meet AAHRPP requirements in a timely manner:</a:t>
            </a:r>
          </a:p>
          <a:p>
            <a:pPr lvl="1"/>
            <a:r>
              <a:rPr lang="en-US" dirty="0"/>
              <a:t>Not submitting a response</a:t>
            </a:r>
          </a:p>
          <a:p>
            <a:pPr lvl="1"/>
            <a:r>
              <a:rPr lang="en-US" dirty="0"/>
              <a:t>Not responding to all Standards and Elements with Areas of Concern</a:t>
            </a:r>
          </a:p>
          <a:p>
            <a:pPr lvl="1"/>
            <a:r>
              <a:rPr lang="en-US" dirty="0"/>
              <a:t>Not planning on implementing program improvements until far after Council</a:t>
            </a:r>
          </a:p>
          <a:p>
            <a:r>
              <a:rPr lang="en-US" dirty="0"/>
              <a:t>If one or more Standards are not met, the Organization is placed into Accreditation-Pending or Reaccreditation-Pending status</a:t>
            </a:r>
          </a:p>
          <a:p>
            <a:pPr lvl="1"/>
            <a:r>
              <a:rPr lang="en-US" dirty="0"/>
              <a:t>Means the organization needs more time to provide evidence that improvements meet all AAHRPP Standards</a:t>
            </a:r>
          </a:p>
          <a:p>
            <a:pPr lvl="1"/>
            <a:r>
              <a:rPr lang="en-US" dirty="0"/>
              <a:t>Accreditation-Pending and Reaccreditation-Pending status are confidential</a:t>
            </a:r>
          </a:p>
          <a:p>
            <a:pPr lvl="1"/>
            <a:r>
              <a:rPr lang="en-US" dirty="0"/>
              <a:t>For organizations applying for reaccreditation, organization continues to be listed on AAHRPP’s website as a Fully Accredited organization</a:t>
            </a:r>
          </a:p>
        </p:txBody>
      </p:sp>
    </p:spTree>
    <p:extLst>
      <p:ext uri="{BB962C8B-B14F-4D97-AF65-F5344CB8AC3E}">
        <p14:creationId xmlns:p14="http://schemas.microsoft.com/office/powerpoint/2010/main" val="1909315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667" y="742816"/>
            <a:ext cx="10515600" cy="768350"/>
          </a:xfrm>
        </p:spPr>
        <p:txBody>
          <a:bodyPr>
            <a:noAutofit/>
          </a:bodyPr>
          <a:lstStyle/>
          <a:p>
            <a:r>
              <a:rPr lang="en-US" sz="2800" dirty="0"/>
              <a:t>Examples</a:t>
            </a:r>
          </a:p>
        </p:txBody>
      </p:sp>
      <p:sp>
        <p:nvSpPr>
          <p:cNvPr id="3" name="Content Placeholder 2"/>
          <p:cNvSpPr>
            <a:spLocks noGrp="1"/>
          </p:cNvSpPr>
          <p:nvPr>
            <p:ph idx="1"/>
          </p:nvPr>
        </p:nvSpPr>
        <p:spPr>
          <a:xfrm>
            <a:off x="778933" y="1390396"/>
            <a:ext cx="10634133" cy="4845184"/>
          </a:xfrm>
        </p:spPr>
        <p:txBody>
          <a:bodyPr>
            <a:normAutofit lnSpcReduction="10000"/>
          </a:bodyPr>
          <a:lstStyle/>
          <a:p>
            <a:r>
              <a:rPr lang="en-US" sz="2600" dirty="0"/>
              <a:t>Council considers, among other things:</a:t>
            </a:r>
          </a:p>
          <a:p>
            <a:pPr lvl="1"/>
            <a:r>
              <a:rPr lang="en-US" dirty="0"/>
              <a:t>The totality of the organization’s application, any Areas of Concern, and program improvements described in the Response to the Draft Site Visit submission</a:t>
            </a:r>
          </a:p>
          <a:p>
            <a:pPr lvl="1"/>
            <a:r>
              <a:rPr lang="en-US" dirty="0"/>
              <a:t>Specific facts about the organization’s HRPP, such as:</a:t>
            </a:r>
          </a:p>
          <a:p>
            <a:pPr lvl="2"/>
            <a:r>
              <a:rPr lang="en-US" dirty="0"/>
              <a:t>Similar Areas of Concern across multiple accreditation cycles</a:t>
            </a:r>
          </a:p>
          <a:p>
            <a:pPr lvl="2"/>
            <a:r>
              <a:rPr lang="en-US" dirty="0"/>
              <a:t>Having been placed into Reaccreditation-Pending in the last reaccreditation cycle</a:t>
            </a:r>
          </a:p>
          <a:p>
            <a:pPr lvl="2"/>
            <a:r>
              <a:rPr lang="en-US" dirty="0"/>
              <a:t>Implementation of new types of research (e.g., organization starts conducting/reviewing biomedical research or international research)</a:t>
            </a:r>
          </a:p>
          <a:p>
            <a:pPr lvl="2"/>
            <a:r>
              <a:rPr lang="en-US" dirty="0"/>
              <a:t>Organizational changes (mergers/acquisitions, substantial HRPP reorganization)</a:t>
            </a:r>
          </a:p>
          <a:p>
            <a:pPr lvl="2"/>
            <a:r>
              <a:rPr lang="en-US" dirty="0"/>
              <a:t>Major changes in policies (e.g., replacing all policies with different ones)</a:t>
            </a:r>
          </a:p>
          <a:p>
            <a:pPr lvl="2"/>
            <a:r>
              <a:rPr lang="en-US" dirty="0"/>
              <a:t>Sanctions taken by a government oversight office, such as OHRP Determination Letters, FDA Warning Letters, and FDA Restrictions Placed on IRBs or Investigators and similar actions in other countries; and any lawsuits related to human research protection</a:t>
            </a:r>
          </a:p>
        </p:txBody>
      </p:sp>
    </p:spTree>
    <p:extLst>
      <p:ext uri="{BB962C8B-B14F-4D97-AF65-F5344CB8AC3E}">
        <p14:creationId xmlns:p14="http://schemas.microsoft.com/office/powerpoint/2010/main" val="913249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667" y="829088"/>
            <a:ext cx="10515600" cy="1016966"/>
          </a:xfrm>
        </p:spPr>
        <p:txBody>
          <a:bodyPr>
            <a:noAutofit/>
          </a:bodyPr>
          <a:lstStyle/>
          <a:p>
            <a:r>
              <a:rPr lang="en-US" sz="3200" dirty="0"/>
              <a:t>How might Council decide?</a:t>
            </a:r>
          </a:p>
        </p:txBody>
      </p:sp>
      <p:sp>
        <p:nvSpPr>
          <p:cNvPr id="3" name="Content Placeholder 2"/>
          <p:cNvSpPr>
            <a:spLocks noGrp="1"/>
          </p:cNvSpPr>
          <p:nvPr>
            <p:ph idx="1"/>
          </p:nvPr>
        </p:nvSpPr>
        <p:spPr>
          <a:xfrm>
            <a:off x="838200" y="1794297"/>
            <a:ext cx="10515600" cy="4045786"/>
          </a:xfrm>
        </p:spPr>
        <p:txBody>
          <a:bodyPr>
            <a:normAutofit lnSpcReduction="10000"/>
          </a:bodyPr>
          <a:lstStyle/>
          <a:p>
            <a:r>
              <a:rPr lang="en-US" dirty="0"/>
              <a:t>Area of Concern: Evaluations not conducted - examples:   Standard I-2 (resources), Elements 1.4.B. (outreach), and II.1.B. (IRB/EC members and chairs)</a:t>
            </a:r>
          </a:p>
          <a:p>
            <a:r>
              <a:rPr lang="en-US" dirty="0"/>
              <a:t>Response to Draft Site Visit Report:</a:t>
            </a:r>
          </a:p>
          <a:p>
            <a:pPr lvl="1"/>
            <a:r>
              <a:rPr lang="en-US" dirty="0"/>
              <a:t>Prior to sending Response to DSVR:</a:t>
            </a:r>
          </a:p>
          <a:p>
            <a:pPr lvl="2"/>
            <a:r>
              <a:rPr lang="en-US" dirty="0"/>
              <a:t>Evaluations completed</a:t>
            </a:r>
          </a:p>
          <a:p>
            <a:pPr lvl="2"/>
            <a:r>
              <a:rPr lang="en-US" dirty="0"/>
              <a:t>Policy reviewed, no changes indicated</a:t>
            </a:r>
          </a:p>
          <a:p>
            <a:pPr lvl="2"/>
            <a:r>
              <a:rPr lang="en-US" dirty="0"/>
              <a:t>Education completed and list of people educated provided</a:t>
            </a:r>
          </a:p>
          <a:p>
            <a:pPr lvl="2"/>
            <a:r>
              <a:rPr lang="en-US" dirty="0"/>
              <a:t>Organization reviewed the results of the evaluations and decided whether changes are needed and completes those changes; evidence provided with Response to DSVR</a:t>
            </a:r>
          </a:p>
          <a:p>
            <a:pPr lvl="2"/>
            <a:r>
              <a:rPr lang="en-US" dirty="0"/>
              <a:t>Evaluations for next year scheduled</a:t>
            </a:r>
          </a:p>
          <a:p>
            <a:pPr marL="914400" lvl="2" indent="0">
              <a:buNone/>
            </a:pPr>
            <a:endParaRPr lang="en-US" dirty="0"/>
          </a:p>
        </p:txBody>
      </p:sp>
    </p:spTree>
    <p:extLst>
      <p:ext uri="{BB962C8B-B14F-4D97-AF65-F5344CB8AC3E}">
        <p14:creationId xmlns:p14="http://schemas.microsoft.com/office/powerpoint/2010/main" val="727071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667" y="867835"/>
            <a:ext cx="10515600" cy="541516"/>
          </a:xfrm>
        </p:spPr>
        <p:txBody>
          <a:bodyPr>
            <a:noAutofit/>
          </a:bodyPr>
          <a:lstStyle/>
          <a:p>
            <a:r>
              <a:rPr lang="en-US" sz="2800" dirty="0"/>
              <a:t>How might Council decide?</a:t>
            </a:r>
          </a:p>
        </p:txBody>
      </p:sp>
      <p:sp>
        <p:nvSpPr>
          <p:cNvPr id="3" name="Content Placeholder 2"/>
          <p:cNvSpPr>
            <a:spLocks noGrp="1"/>
          </p:cNvSpPr>
          <p:nvPr>
            <p:ph idx="1"/>
          </p:nvPr>
        </p:nvSpPr>
        <p:spPr>
          <a:xfrm>
            <a:off x="719667" y="1409351"/>
            <a:ext cx="10515600" cy="4671204"/>
          </a:xfrm>
        </p:spPr>
        <p:txBody>
          <a:bodyPr>
            <a:normAutofit fontScale="92500" lnSpcReduction="10000"/>
          </a:bodyPr>
          <a:lstStyle/>
          <a:p>
            <a:r>
              <a:rPr lang="en-US" dirty="0"/>
              <a:t>Area of Concern: IRB members, chairs, and staff were </a:t>
            </a:r>
            <a:r>
              <a:rPr lang="en-US" u="sng" dirty="0"/>
              <a:t>not knowledgeable </a:t>
            </a:r>
            <a:r>
              <a:rPr lang="en-US" dirty="0"/>
              <a:t>about requirements for review of research involving prisoners (Element II.4.A.)</a:t>
            </a:r>
          </a:p>
          <a:p>
            <a:r>
              <a:rPr lang="en-US" dirty="0"/>
              <a:t>Response to the Draft Site Visit Report:</a:t>
            </a:r>
          </a:p>
          <a:p>
            <a:pPr lvl="1"/>
            <a:r>
              <a:rPr lang="en-US" dirty="0"/>
              <a:t>Prior to sending Response to DSVR organization describes prisoner research:</a:t>
            </a:r>
          </a:p>
          <a:p>
            <a:pPr lvl="2"/>
            <a:r>
              <a:rPr lang="en-US" dirty="0"/>
              <a:t>Policy, reporting forms, and reviewer forms reviewed; no changes indicated</a:t>
            </a:r>
          </a:p>
          <a:p>
            <a:pPr lvl="2"/>
            <a:r>
              <a:rPr lang="en-US" dirty="0"/>
              <a:t>Education of IRB members, chairs, staff completed and list of people provided</a:t>
            </a:r>
          </a:p>
          <a:p>
            <a:pPr lvl="2"/>
            <a:r>
              <a:rPr lang="en-US" u="sng" dirty="0"/>
              <a:t>No new studies involving prisoners have been reviewed since the site visit, and no open studies of research involving prisoners</a:t>
            </a:r>
          </a:p>
          <a:p>
            <a:pPr lvl="2"/>
            <a:r>
              <a:rPr lang="en-US" dirty="0"/>
              <a:t>Plan includes specific date(s) to have IRB members review a mock prisoner study scheduled for the next two IRB meetings; plan provided but education has not yet started</a:t>
            </a:r>
          </a:p>
          <a:p>
            <a:pPr lvl="2"/>
            <a:r>
              <a:rPr lang="en-US" dirty="0"/>
              <a:t>Plan for prospective monitoring for six months provided but not started, plan describes who will monitor and when monitoring will commence</a:t>
            </a:r>
          </a:p>
          <a:p>
            <a:pPr marL="914400" lvl="2" indent="0">
              <a:buNone/>
            </a:pPr>
            <a:endParaRPr lang="en-US" dirty="0"/>
          </a:p>
        </p:txBody>
      </p:sp>
    </p:spTree>
    <p:extLst>
      <p:ext uri="{BB962C8B-B14F-4D97-AF65-F5344CB8AC3E}">
        <p14:creationId xmlns:p14="http://schemas.microsoft.com/office/powerpoint/2010/main" val="866106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9667" y="835638"/>
            <a:ext cx="10515600" cy="709083"/>
          </a:xfrm>
        </p:spPr>
        <p:txBody>
          <a:bodyPr>
            <a:noAutofit/>
          </a:bodyPr>
          <a:lstStyle/>
          <a:p>
            <a:r>
              <a:rPr lang="en-US" sz="2800" dirty="0"/>
              <a:t>How might Council decide?</a:t>
            </a:r>
          </a:p>
        </p:txBody>
      </p:sp>
      <p:sp>
        <p:nvSpPr>
          <p:cNvPr id="3" name="Content Placeholder 2"/>
          <p:cNvSpPr>
            <a:spLocks noGrp="1"/>
          </p:cNvSpPr>
          <p:nvPr>
            <p:ph idx="1"/>
          </p:nvPr>
        </p:nvSpPr>
        <p:spPr>
          <a:xfrm>
            <a:off x="719667" y="1544721"/>
            <a:ext cx="10515600" cy="4457767"/>
          </a:xfrm>
        </p:spPr>
        <p:txBody>
          <a:bodyPr>
            <a:normAutofit fontScale="92500" lnSpcReduction="20000"/>
          </a:bodyPr>
          <a:lstStyle/>
          <a:p>
            <a:r>
              <a:rPr lang="en-US" dirty="0"/>
              <a:t>Area of Concern: Substantive modifications were not returned to the convened IRB for review (“substantive modifications” mean clarifications or modifications directly relevant to criteria for approval specified in regulations; see Commentary, Element II.1.B.)</a:t>
            </a:r>
          </a:p>
          <a:p>
            <a:r>
              <a:rPr lang="en-US" dirty="0"/>
              <a:t>Response to the Draft Site Visit Report:</a:t>
            </a:r>
          </a:p>
          <a:p>
            <a:pPr lvl="1"/>
            <a:r>
              <a:rPr lang="en-US" dirty="0"/>
              <a:t>Policy, reporting forms, and reviewer forms reviewed, no changes indicated</a:t>
            </a:r>
          </a:p>
          <a:p>
            <a:pPr lvl="1"/>
            <a:r>
              <a:rPr lang="en-US" dirty="0"/>
              <a:t>Education completed for four of five IRBs/ECs and list of people educated provided; education of remaining IRB/EC planned shortly after response is due, and specific date provided.</a:t>
            </a:r>
          </a:p>
          <a:p>
            <a:pPr lvl="1"/>
            <a:r>
              <a:rPr lang="en-US" dirty="0"/>
              <a:t>Minutes for the last six months were reviewed and this confirmed substantive changes were not always returned to the convened IRB. </a:t>
            </a:r>
          </a:p>
          <a:p>
            <a:pPr lvl="1"/>
            <a:r>
              <a:rPr lang="en-US" dirty="0"/>
              <a:t>One IRB meeting occurred before the response was due.  Minutes from that meeting were provided, but </a:t>
            </a:r>
            <a:r>
              <a:rPr lang="en-US" u="sng" dirty="0"/>
              <a:t>minutes continued to show that, even after education, substantive changes were not returned to the convened IRB</a:t>
            </a:r>
            <a:r>
              <a:rPr lang="en-US" dirty="0"/>
              <a:t>. </a:t>
            </a:r>
          </a:p>
        </p:txBody>
      </p:sp>
    </p:spTree>
    <p:extLst>
      <p:ext uri="{BB962C8B-B14F-4D97-AF65-F5344CB8AC3E}">
        <p14:creationId xmlns:p14="http://schemas.microsoft.com/office/powerpoint/2010/main" val="2148401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3F578EED-62D9-4FE1-800A-B2E475DBE925}"/>
              </a:ext>
            </a:extLst>
          </p:cNvPr>
          <p:cNvSpPr>
            <a:spLocks noGrp="1"/>
          </p:cNvSpPr>
          <p:nvPr>
            <p:ph type="title"/>
          </p:nvPr>
        </p:nvSpPr>
        <p:spPr>
          <a:xfrm>
            <a:off x="838200" y="606936"/>
            <a:ext cx="10515600" cy="945028"/>
          </a:xfrm>
        </p:spPr>
        <p:txBody>
          <a:bodyPr>
            <a:normAutofit/>
          </a:bodyPr>
          <a:lstStyle/>
          <a:p>
            <a:r>
              <a:rPr lang="en-US" sz="2800" dirty="0"/>
              <a:t>How might Council decide?</a:t>
            </a:r>
            <a:endParaRPr lang="en-US" altLang="en-US" sz="2800" b="1" dirty="0">
              <a:latin typeface="Fira Sans" panose="020B0503050000020004" pitchFamily="34" charset="0"/>
              <a:ea typeface="Cambria" panose="02040503050406030204" pitchFamily="18" charset="0"/>
            </a:endParaRPr>
          </a:p>
        </p:txBody>
      </p:sp>
      <p:sp>
        <p:nvSpPr>
          <p:cNvPr id="9219" name="Content Placeholder 2">
            <a:extLst>
              <a:ext uri="{FF2B5EF4-FFF2-40B4-BE49-F238E27FC236}">
                <a16:creationId xmlns:a16="http://schemas.microsoft.com/office/drawing/2014/main" id="{32FE60FF-9862-4ABB-8357-AE924057121E}"/>
              </a:ext>
            </a:extLst>
          </p:cNvPr>
          <p:cNvSpPr>
            <a:spLocks noGrp="1"/>
          </p:cNvSpPr>
          <p:nvPr>
            <p:ph idx="1"/>
          </p:nvPr>
        </p:nvSpPr>
        <p:spPr>
          <a:xfrm>
            <a:off x="838200" y="1386395"/>
            <a:ext cx="10515600" cy="4704572"/>
          </a:xfrm>
        </p:spPr>
        <p:txBody>
          <a:bodyPr>
            <a:normAutofit fontScale="92500" lnSpcReduction="20000"/>
          </a:bodyPr>
          <a:lstStyle/>
          <a:p>
            <a:r>
              <a:rPr lang="en-US" b="0" i="0" dirty="0">
                <a:solidFill>
                  <a:srgbClr val="454545"/>
                </a:solidFill>
                <a:effectLst/>
              </a:rPr>
              <a:t>Area of Concern: When reviewing FDA- or DHHS-regulated research, the IRB / EC conducted review without IRB/EC quorum.  A nonscientist was listed on the roster, but did not always attend meetings.  An unaffiliated member was listed on the roster, but had not attended any meetings in the prior two years. Scientific members were listed on the roster, but sometimes the IRB met without a scientific member. (Element II.2.D.)</a:t>
            </a:r>
          </a:p>
          <a:p>
            <a:pPr lvl="1"/>
            <a:r>
              <a:rPr lang="en-US" dirty="0"/>
              <a:t>The organization </a:t>
            </a:r>
          </a:p>
          <a:p>
            <a:pPr lvl="2"/>
            <a:r>
              <a:rPr lang="en-US" dirty="0"/>
              <a:t>Agreed with the Area of Concern</a:t>
            </a:r>
          </a:p>
          <a:p>
            <a:pPr lvl="2"/>
            <a:r>
              <a:rPr lang="en-US" dirty="0"/>
              <a:t>Stated in the response that clinical call duties sometimes made it impossible for scientific members to attend</a:t>
            </a:r>
          </a:p>
          <a:p>
            <a:pPr lvl="2"/>
            <a:r>
              <a:rPr lang="en-US" dirty="0"/>
              <a:t>Had been trying to recruit nonscientists and unaffiliated members, but had been unsuccessful.</a:t>
            </a:r>
          </a:p>
          <a:p>
            <a:pPr lvl="2"/>
            <a:r>
              <a:rPr lang="en-US" dirty="0"/>
              <a:t>Was concerned about IRB approval expiring; response indicated that they planned to continue to review research without quorum, until IRB/EC membership could be improved</a:t>
            </a:r>
          </a:p>
          <a:p>
            <a:pPr lvl="2"/>
            <a:r>
              <a:rPr lang="en-US" dirty="0"/>
              <a:t>Did not provide a detailed timeline for making program improvements, or indicate who is responsible for resolving the area of concern</a:t>
            </a:r>
          </a:p>
          <a:p>
            <a:pPr lvl="1"/>
            <a:endParaRPr lang="en-US" dirty="0"/>
          </a:p>
          <a:p>
            <a:endParaRPr lang="en-US" b="0" i="0" dirty="0">
              <a:solidFill>
                <a:srgbClr val="454545"/>
              </a:solidFill>
              <a:effectLst/>
            </a:endParaRPr>
          </a:p>
          <a:p>
            <a:endParaRPr lang="en-US" dirty="0"/>
          </a:p>
          <a:p>
            <a:endParaRPr lang="en-US" b="0" i="0" dirty="0">
              <a:solidFill>
                <a:srgbClr val="454545"/>
              </a:solidFill>
              <a:effectLst/>
            </a:endParaRPr>
          </a:p>
          <a:p>
            <a:endParaRPr lang="en-US" b="0" i="0" dirty="0">
              <a:solidFill>
                <a:srgbClr val="454545"/>
              </a:solidFill>
              <a:effectLst/>
            </a:endParaRPr>
          </a:p>
        </p:txBody>
      </p:sp>
    </p:spTree>
    <p:extLst>
      <p:ext uri="{BB962C8B-B14F-4D97-AF65-F5344CB8AC3E}">
        <p14:creationId xmlns:p14="http://schemas.microsoft.com/office/powerpoint/2010/main" val="1692274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8DC97-4E4B-4DBD-E6DA-D5B2ACA5830B}"/>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DC75B72F-81D6-BC9E-A1C6-6C94140D5087}"/>
              </a:ext>
            </a:extLst>
          </p:cNvPr>
          <p:cNvSpPr>
            <a:spLocks noGrp="1"/>
          </p:cNvSpPr>
          <p:nvPr>
            <p:ph type="title"/>
          </p:nvPr>
        </p:nvSpPr>
        <p:spPr>
          <a:xfrm>
            <a:off x="838200" y="606935"/>
            <a:ext cx="10515600" cy="1325563"/>
          </a:xfrm>
        </p:spPr>
        <p:txBody>
          <a:bodyPr>
            <a:normAutofit/>
          </a:bodyPr>
          <a:lstStyle/>
          <a:p>
            <a:r>
              <a:rPr lang="en-US" sz="3200" dirty="0"/>
              <a:t>Summary</a:t>
            </a:r>
            <a:endParaRPr lang="en-US" altLang="en-US" sz="3200" b="1" dirty="0">
              <a:latin typeface="Fira Sans" panose="020B0503050000020004" pitchFamily="34" charset="0"/>
              <a:ea typeface="Cambria" panose="02040503050406030204" pitchFamily="18" charset="0"/>
            </a:endParaRPr>
          </a:p>
        </p:txBody>
      </p:sp>
      <p:sp>
        <p:nvSpPr>
          <p:cNvPr id="9219" name="Content Placeholder 2">
            <a:extLst>
              <a:ext uri="{FF2B5EF4-FFF2-40B4-BE49-F238E27FC236}">
                <a16:creationId xmlns:a16="http://schemas.microsoft.com/office/drawing/2014/main" id="{16420360-D646-579F-B116-14DAC8D7C2AC}"/>
              </a:ext>
            </a:extLst>
          </p:cNvPr>
          <p:cNvSpPr>
            <a:spLocks noGrp="1"/>
          </p:cNvSpPr>
          <p:nvPr>
            <p:ph idx="1"/>
          </p:nvPr>
        </p:nvSpPr>
        <p:spPr>
          <a:xfrm>
            <a:off x="838200" y="1671621"/>
            <a:ext cx="10515600" cy="3857911"/>
          </a:xfrm>
        </p:spPr>
        <p:txBody>
          <a:bodyPr>
            <a:normAutofit lnSpcReduction="10000"/>
          </a:bodyPr>
          <a:lstStyle/>
          <a:p>
            <a:r>
              <a:rPr lang="en-US" dirty="0">
                <a:solidFill>
                  <a:srgbClr val="454545"/>
                </a:solidFill>
                <a:latin typeface="Aptos" panose="020B0004020202020204" pitchFamily="34" charset="0"/>
              </a:rPr>
              <a:t>Start to implement program improvements prior sending the Response to the Draft Site Visit Report</a:t>
            </a:r>
            <a:endParaRPr lang="en-US" b="0" i="0" dirty="0">
              <a:solidFill>
                <a:srgbClr val="454545"/>
              </a:solidFill>
              <a:effectLst/>
              <a:latin typeface="Aptos" panose="020B0004020202020204" pitchFamily="34" charset="0"/>
            </a:endParaRPr>
          </a:p>
          <a:p>
            <a:pPr lvl="1"/>
            <a:r>
              <a:rPr lang="en-US" dirty="0">
                <a:latin typeface="Aptos" panose="020B0004020202020204" pitchFamily="34" charset="0"/>
              </a:rPr>
              <a:t>Describe education</a:t>
            </a:r>
          </a:p>
          <a:p>
            <a:pPr lvl="1"/>
            <a:r>
              <a:rPr lang="en-US" dirty="0">
                <a:latin typeface="Aptos" panose="020B0004020202020204" pitchFamily="34" charset="0"/>
              </a:rPr>
              <a:t>Provide evidence through monitoring that program improvements have been implemented and the organization meets the Standard</a:t>
            </a:r>
          </a:p>
          <a:p>
            <a:pPr lvl="1"/>
            <a:r>
              <a:rPr lang="en-US" dirty="0">
                <a:latin typeface="Aptos" panose="020B0004020202020204" pitchFamily="34" charset="0"/>
              </a:rPr>
              <a:t>If applicable, describe changes to written materials</a:t>
            </a:r>
          </a:p>
          <a:p>
            <a:pPr marL="457200" lvl="1" indent="0">
              <a:buNone/>
            </a:pPr>
            <a:endParaRPr lang="en-US" dirty="0">
              <a:latin typeface="Aptos" panose="020B0004020202020204" pitchFamily="34" charset="0"/>
            </a:endParaRPr>
          </a:p>
          <a:p>
            <a:r>
              <a:rPr lang="en-US" b="0" i="0" dirty="0">
                <a:solidFill>
                  <a:srgbClr val="454545"/>
                </a:solidFill>
                <a:effectLst/>
                <a:latin typeface="Aptos" panose="020B0004020202020204" pitchFamily="34" charset="0"/>
              </a:rPr>
              <a:t>Instructions for Responding to the Draft Site Visit Report:</a:t>
            </a:r>
          </a:p>
          <a:p>
            <a:pPr marL="457200" lvl="1" indent="0">
              <a:buNone/>
            </a:pPr>
            <a:r>
              <a:rPr lang="en-US" dirty="0">
                <a:solidFill>
                  <a:srgbClr val="454545"/>
                </a:solidFill>
                <a:latin typeface="Aptos" panose="020B0004020202020204" pitchFamily="34" charset="0"/>
                <a:hlinkClick r:id="rId3"/>
              </a:rPr>
              <a:t>https://www.aahrpp.org/resources/for-accreditation/additional-resource/instructions-to-prepare-a-response-to-the-draft-site-visit-report</a:t>
            </a:r>
            <a:endParaRPr lang="en-US" dirty="0">
              <a:solidFill>
                <a:srgbClr val="454545"/>
              </a:solidFill>
              <a:latin typeface="Aptos" panose="020B0004020202020204" pitchFamily="34" charset="0"/>
            </a:endParaRPr>
          </a:p>
          <a:p>
            <a:pPr marL="0" indent="0">
              <a:buNone/>
            </a:pPr>
            <a:endParaRPr lang="en-US" dirty="0">
              <a:latin typeface="Aptos" panose="020B0004020202020204" pitchFamily="34" charset="0"/>
            </a:endParaRPr>
          </a:p>
          <a:p>
            <a:endParaRPr lang="en-US" b="0" i="0" dirty="0">
              <a:solidFill>
                <a:srgbClr val="454545"/>
              </a:solidFill>
              <a:effectLst/>
              <a:latin typeface="Aptos" panose="020B0004020202020204" pitchFamily="34" charset="0"/>
            </a:endParaRPr>
          </a:p>
          <a:p>
            <a:endParaRPr lang="en-US" b="0" i="0" dirty="0">
              <a:solidFill>
                <a:srgbClr val="454545"/>
              </a:solidFill>
              <a:effectLst/>
              <a:latin typeface="Aptos" panose="020B0004020202020204" pitchFamily="34" charset="0"/>
            </a:endParaRPr>
          </a:p>
        </p:txBody>
      </p:sp>
    </p:spTree>
    <p:extLst>
      <p:ext uri="{BB962C8B-B14F-4D97-AF65-F5344CB8AC3E}">
        <p14:creationId xmlns:p14="http://schemas.microsoft.com/office/powerpoint/2010/main" val="3137427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88AD4-7F82-DE70-3366-55E5EF95EB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CED18E-AB17-4E7F-F287-FC32D3A74474}"/>
              </a:ext>
            </a:extLst>
          </p:cNvPr>
          <p:cNvSpPr>
            <a:spLocks noGrp="1"/>
          </p:cNvSpPr>
          <p:nvPr>
            <p:ph type="title"/>
          </p:nvPr>
        </p:nvSpPr>
        <p:spPr>
          <a:xfrm>
            <a:off x="838200" y="2310606"/>
            <a:ext cx="10515600" cy="1325563"/>
          </a:xfrm>
        </p:spPr>
        <p:txBody>
          <a:bodyPr>
            <a:normAutofit/>
          </a:bodyPr>
          <a:lstStyle/>
          <a:p>
            <a:pPr algn="ctr"/>
            <a:r>
              <a:rPr lang="en-US" sz="6000" dirty="0"/>
              <a:t>Questions</a:t>
            </a:r>
          </a:p>
        </p:txBody>
      </p:sp>
    </p:spTree>
    <p:extLst>
      <p:ext uri="{BB962C8B-B14F-4D97-AF65-F5344CB8AC3E}">
        <p14:creationId xmlns:p14="http://schemas.microsoft.com/office/powerpoint/2010/main" val="991119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136A1-5708-3D43-2019-41BA2E69BA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5BC8C2-2CF7-32BD-7B1F-35838616EF4E}"/>
              </a:ext>
            </a:extLst>
          </p:cNvPr>
          <p:cNvSpPr>
            <a:spLocks noGrp="1"/>
          </p:cNvSpPr>
          <p:nvPr>
            <p:ph type="title"/>
          </p:nvPr>
        </p:nvSpPr>
        <p:spPr>
          <a:xfrm>
            <a:off x="896391" y="723364"/>
            <a:ext cx="10399217" cy="1325563"/>
          </a:xfrm>
        </p:spPr>
        <p:txBody>
          <a:bodyPr>
            <a:normAutofit/>
          </a:bodyPr>
          <a:lstStyle/>
          <a:p>
            <a:r>
              <a:rPr lang="en-US" b="1" dirty="0">
                <a:solidFill>
                  <a:srgbClr val="A10D55"/>
                </a:solidFill>
                <a:latin typeface="Fira Sans Bold" panose="020B0803050000020004" pitchFamily="34" charset="0"/>
              </a:rPr>
              <a:t>2026 HRPP Innovations Webinars</a:t>
            </a:r>
          </a:p>
        </p:txBody>
      </p:sp>
      <p:sp>
        <p:nvSpPr>
          <p:cNvPr id="3" name="Rectangle 2">
            <a:extLst>
              <a:ext uri="{FF2B5EF4-FFF2-40B4-BE49-F238E27FC236}">
                <a16:creationId xmlns:a16="http://schemas.microsoft.com/office/drawing/2014/main" id="{EF86548E-B1D6-0E2E-8AE1-50C588795D90}"/>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028" name="Picture 4" descr="Image for HRPPs and Single IRB: A Landscape Analysis">
            <a:extLst>
              <a:ext uri="{FF2B5EF4-FFF2-40B4-BE49-F238E27FC236}">
                <a16:creationId xmlns:a16="http://schemas.microsoft.com/office/drawing/2014/main" id="{7663B6B8-BB7F-456B-E379-C01EF4BC9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634" y="2171859"/>
            <a:ext cx="3631360" cy="18156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4D02BE-71C5-5FE6-208A-4536AAC8E93F}"/>
              </a:ext>
            </a:extLst>
          </p:cNvPr>
          <p:cNvSpPr txBox="1"/>
          <p:nvPr/>
        </p:nvSpPr>
        <p:spPr>
          <a:xfrm>
            <a:off x="2386086" y="5838221"/>
            <a:ext cx="831985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0B0004020202020204" pitchFamily="34" charset="0"/>
              </a:rPr>
              <a:t>Visit </a:t>
            </a:r>
            <a:r>
              <a:rPr kumimoji="0" lang="en-US" sz="2000" b="1" i="0" u="none" strike="noStrike" kern="1200" cap="none" spc="0" normalizeH="0" baseline="0" noProof="0" dirty="0">
                <a:ln>
                  <a:noFill/>
                </a:ln>
                <a:solidFill>
                  <a:prstClr val="black"/>
                </a:solidFill>
                <a:effectLst/>
                <a:uLnTx/>
                <a:uFillTx/>
                <a:latin typeface="Aptos" panose="020B0004020202020204" pitchFamily="34" charset="0"/>
                <a:hlinkClick r:id="rId4"/>
              </a:rPr>
              <a:t>Webinars (aahrpp.org)</a:t>
            </a:r>
            <a:r>
              <a:rPr kumimoji="0" lang="en-US" sz="2000" b="1" i="0" u="none" strike="noStrike" kern="1200" cap="none" spc="0" normalizeH="0" baseline="0" noProof="0" dirty="0">
                <a:ln>
                  <a:noFill/>
                </a:ln>
                <a:solidFill>
                  <a:prstClr val="black"/>
                </a:solidFill>
                <a:effectLst/>
                <a:uLnTx/>
                <a:uFillTx/>
                <a:latin typeface="Aptos" panose="020B0004020202020204" pitchFamily="34" charset="0"/>
              </a:rPr>
              <a:t> for more information and registration links</a:t>
            </a:r>
          </a:p>
        </p:txBody>
      </p:sp>
      <p:sp>
        <p:nvSpPr>
          <p:cNvPr id="9" name="TextBox 8">
            <a:extLst>
              <a:ext uri="{FF2B5EF4-FFF2-40B4-BE49-F238E27FC236}">
                <a16:creationId xmlns:a16="http://schemas.microsoft.com/office/drawing/2014/main" id="{72DD4403-26F1-2A6F-0956-03D2E6290EDB}"/>
              </a:ext>
            </a:extLst>
          </p:cNvPr>
          <p:cNvSpPr txBox="1"/>
          <p:nvPr/>
        </p:nvSpPr>
        <p:spPr>
          <a:xfrm>
            <a:off x="3402171" y="2171859"/>
            <a:ext cx="5977499"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14496"/>
                </a:solidFill>
                <a:effectLst/>
                <a:highlight>
                  <a:srgbClr val="FFFFFF"/>
                </a:highlight>
                <a:uLnTx/>
                <a:uFillTx/>
                <a:latin typeface="Fira Sans" panose="020B0503050000020004" pitchFamily="34" charset="0"/>
              </a:rPr>
              <a:t>Save the Following Date for the Last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14496"/>
                </a:solidFill>
                <a:effectLst/>
                <a:highlight>
                  <a:srgbClr val="FFFFFF"/>
                </a:highlight>
                <a:uLnTx/>
                <a:uFillTx/>
                <a:latin typeface="Fira Sans" panose="020B0503050000020004" pitchFamily="34" charset="0"/>
              </a:rPr>
              <a:t>2026 “HRPP Innovations" Webinar: </a:t>
            </a:r>
          </a:p>
          <a:p>
            <a:pPr algn="ctr"/>
            <a:endParaRPr lang="en-US" b="1" dirty="0">
              <a:solidFill>
                <a:srgbClr val="114496"/>
              </a:solidFill>
              <a:latin typeface="Fira Sans" panose="020B0503050000020004" pitchFamily="34" charset="0"/>
            </a:endParaRPr>
          </a:p>
          <a:p>
            <a:pPr algn="ctr"/>
            <a:r>
              <a:rPr kumimoji="0" lang="en-US" sz="2200" b="1" i="0" u="none" strike="noStrike" kern="1200" cap="none" spc="0" normalizeH="0" baseline="0" noProof="0" dirty="0">
                <a:ln>
                  <a:noFill/>
                </a:ln>
                <a:solidFill>
                  <a:srgbClr val="A10D55"/>
                </a:solidFill>
                <a:effectLst/>
                <a:uLnTx/>
                <a:uFillTx/>
                <a:latin typeface="Fira Sans" panose="020B0503050000020004" pitchFamily="34" charset="0"/>
              </a:rPr>
              <a:t> November 10:  </a:t>
            </a:r>
            <a:r>
              <a:rPr lang="en-US" sz="2200" dirty="0">
                <a:solidFill>
                  <a:srgbClr val="A10D55"/>
                </a:solidFill>
                <a:effectLst/>
                <a:latin typeface="Fira Sans" panose="020B0503050000020004" pitchFamily="34" charset="0"/>
              </a:rPr>
              <a:t>Cybersecurity and </a:t>
            </a:r>
          </a:p>
          <a:p>
            <a:pPr algn="ctr"/>
            <a:r>
              <a:rPr lang="en-US" sz="2200" dirty="0">
                <a:solidFill>
                  <a:srgbClr val="A10D55"/>
                </a:solidFill>
                <a:effectLst/>
                <a:latin typeface="Fira Sans" panose="020B0503050000020004" pitchFamily="34" charset="0"/>
              </a:rPr>
              <a:t>Research Data Protection: </a:t>
            </a:r>
          </a:p>
          <a:p>
            <a:pPr algn="ctr"/>
            <a:r>
              <a:rPr lang="en-US" sz="2200" dirty="0">
                <a:solidFill>
                  <a:srgbClr val="A10D55"/>
                </a:solidFill>
                <a:effectLst/>
                <a:latin typeface="Fira Sans" panose="020B0503050000020004" pitchFamily="34" charset="0"/>
              </a:rPr>
              <a:t>What Every HRPP Should Know</a:t>
            </a:r>
            <a:endParaRPr kumimoji="0" lang="en-US" sz="2200" u="none" strike="noStrike" kern="1200" cap="none" spc="0" normalizeH="0" baseline="0" noProof="0" dirty="0">
              <a:ln>
                <a:noFill/>
              </a:ln>
              <a:solidFill>
                <a:srgbClr val="114496"/>
              </a:solidFill>
              <a:effectLst/>
              <a:uLnTx/>
              <a:uFillTx/>
              <a:latin typeface="Fira Sans" panose="020B0503050000020004" pitchFamily="34" charset="0"/>
            </a:endParaRPr>
          </a:p>
        </p:txBody>
      </p:sp>
    </p:spTree>
    <p:extLst>
      <p:ext uri="{BB962C8B-B14F-4D97-AF65-F5344CB8AC3E}">
        <p14:creationId xmlns:p14="http://schemas.microsoft.com/office/powerpoint/2010/main" val="3913200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6063F-FE14-6B28-C0DB-E3BABE011006}"/>
              </a:ext>
            </a:extLst>
          </p:cNvPr>
          <p:cNvSpPr>
            <a:spLocks noGrp="1"/>
          </p:cNvSpPr>
          <p:nvPr>
            <p:ph type="title"/>
          </p:nvPr>
        </p:nvSpPr>
        <p:spPr>
          <a:xfrm>
            <a:off x="896391" y="723364"/>
            <a:ext cx="10399217" cy="1325563"/>
          </a:xfrm>
        </p:spPr>
        <p:txBody>
          <a:bodyPr>
            <a:normAutofit/>
          </a:bodyPr>
          <a:lstStyle/>
          <a:p>
            <a:r>
              <a:rPr lang="en-US" b="1" dirty="0">
                <a:solidFill>
                  <a:srgbClr val="A10D55"/>
                </a:solidFill>
                <a:latin typeface="Fira Sans Bold" panose="020B0803050000020004" pitchFamily="34" charset="0"/>
              </a:rPr>
              <a:t>2026 Ask AAHRPP Webinars</a:t>
            </a:r>
          </a:p>
        </p:txBody>
      </p:sp>
      <p:sp>
        <p:nvSpPr>
          <p:cNvPr id="3" name="Rectangle 2">
            <a:extLst>
              <a:ext uri="{FF2B5EF4-FFF2-40B4-BE49-F238E27FC236}">
                <a16:creationId xmlns:a16="http://schemas.microsoft.com/office/drawing/2014/main" id="{1AAEBEE3-203F-56F4-B820-ABD3F9C642F0}"/>
              </a:ext>
            </a:extLst>
          </p:cNvPr>
          <p:cNvSpPr>
            <a:spLocks noChangeArrowheads="1"/>
          </p:cNvSpPr>
          <p:nvPr/>
        </p:nvSpPr>
        <p:spPr bwMode="auto">
          <a:xfrm>
            <a:off x="0" y="-138499"/>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id="{B5597489-667F-52FE-06FC-A7B3F8B3E81E}"/>
              </a:ext>
            </a:extLst>
          </p:cNvPr>
          <p:cNvSpPr txBox="1"/>
          <p:nvPr/>
        </p:nvSpPr>
        <p:spPr>
          <a:xfrm>
            <a:off x="2386086" y="5838221"/>
            <a:ext cx="831985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ptos" panose="020B0004020202020204" pitchFamily="34" charset="0"/>
              </a:rPr>
              <a:t>Visit </a:t>
            </a:r>
            <a:r>
              <a:rPr kumimoji="0" lang="en-US" sz="2000" b="1" i="0" u="none" strike="noStrike" kern="1200" cap="none" spc="0" normalizeH="0" baseline="0" noProof="0">
                <a:ln>
                  <a:noFill/>
                </a:ln>
                <a:solidFill>
                  <a:prstClr val="black"/>
                </a:solidFill>
                <a:effectLst/>
                <a:uLnTx/>
                <a:uFillTx/>
                <a:latin typeface="Aptos" panose="020B0004020202020204" pitchFamily="34" charset="0"/>
                <a:hlinkClick r:id="rId3"/>
              </a:rPr>
              <a:t>Webinars (aahrpp.org)</a:t>
            </a:r>
            <a:r>
              <a:rPr kumimoji="0" lang="en-US" sz="2000" b="1" i="0" u="none" strike="noStrike" kern="1200" cap="none" spc="0" normalizeH="0" baseline="0" noProof="0">
                <a:ln>
                  <a:noFill/>
                </a:ln>
                <a:solidFill>
                  <a:prstClr val="black"/>
                </a:solidFill>
                <a:effectLst/>
                <a:uLnTx/>
                <a:uFillTx/>
                <a:latin typeface="Aptos" panose="020B0004020202020204" pitchFamily="34" charset="0"/>
              </a:rPr>
              <a:t> for more information and registration links</a:t>
            </a:r>
          </a:p>
        </p:txBody>
      </p:sp>
      <p:sp>
        <p:nvSpPr>
          <p:cNvPr id="9" name="TextBox 8">
            <a:extLst>
              <a:ext uri="{FF2B5EF4-FFF2-40B4-BE49-F238E27FC236}">
                <a16:creationId xmlns:a16="http://schemas.microsoft.com/office/drawing/2014/main" id="{B55196D0-BB88-445B-1906-217E22FA909C}"/>
              </a:ext>
            </a:extLst>
          </p:cNvPr>
          <p:cNvSpPr txBox="1"/>
          <p:nvPr/>
        </p:nvSpPr>
        <p:spPr>
          <a:xfrm>
            <a:off x="3821502" y="2158470"/>
            <a:ext cx="5646655"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14496"/>
                </a:solidFill>
                <a:effectLst/>
                <a:highlight>
                  <a:srgbClr val="FFFFFF"/>
                </a:highlight>
                <a:uLnTx/>
                <a:uFillTx/>
                <a:latin typeface="Fira Sans Bold" panose="020B0803050000020004" pitchFamily="34" charset="0"/>
              </a:rPr>
              <a:t>Save the </a:t>
            </a:r>
            <a:r>
              <a:rPr lang="en-US" sz="2400" b="1" dirty="0">
                <a:solidFill>
                  <a:srgbClr val="114496"/>
                </a:solidFill>
                <a:highlight>
                  <a:srgbClr val="FFFFFF"/>
                </a:highlight>
                <a:latin typeface="Fira Sans Bold" panose="020B0803050000020004" pitchFamily="34" charset="0"/>
              </a:rPr>
              <a:t>Following </a:t>
            </a:r>
            <a:r>
              <a:rPr kumimoji="0" lang="en-US" sz="2400" b="1" i="0" u="none" strike="noStrike" kern="1200" cap="none" spc="0" normalizeH="0" baseline="0" noProof="0" dirty="0">
                <a:ln>
                  <a:noFill/>
                </a:ln>
                <a:solidFill>
                  <a:srgbClr val="114496"/>
                </a:solidFill>
                <a:effectLst/>
                <a:highlight>
                  <a:srgbClr val="FFFFFF"/>
                </a:highlight>
                <a:uLnTx/>
                <a:uFillTx/>
                <a:latin typeface="Fira Sans Bold" panose="020B0803050000020004" pitchFamily="34" charset="0"/>
              </a:rPr>
              <a:t>Date for the </a:t>
            </a:r>
            <a:r>
              <a:rPr lang="en-US" sz="2400" b="1" dirty="0">
                <a:solidFill>
                  <a:srgbClr val="114496"/>
                </a:solidFill>
                <a:highlight>
                  <a:srgbClr val="FFFFFF"/>
                </a:highlight>
                <a:latin typeface="Fira Sans Bold" panose="020B0803050000020004" pitchFamily="34" charset="0"/>
              </a:rPr>
              <a:t>Last</a:t>
            </a:r>
            <a:r>
              <a:rPr kumimoji="0" lang="en-US" sz="2400" b="1" i="0" u="none" strike="noStrike" kern="1200" cap="none" spc="0" normalizeH="0" baseline="0" noProof="0" dirty="0">
                <a:ln>
                  <a:noFill/>
                </a:ln>
                <a:solidFill>
                  <a:srgbClr val="114496"/>
                </a:solidFill>
                <a:effectLst/>
                <a:highlight>
                  <a:srgbClr val="FFFFFF"/>
                </a:highlight>
                <a:uLnTx/>
                <a:uFillTx/>
                <a:latin typeface="Fira Sans Bold" panose="020B08030500000200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14496"/>
                </a:solidFill>
                <a:effectLst/>
                <a:highlight>
                  <a:srgbClr val="FFFFFF"/>
                </a:highlight>
                <a:uLnTx/>
                <a:uFillTx/>
                <a:latin typeface="Fira Sans Bold" panose="020B0803050000020004" pitchFamily="34" charset="0"/>
              </a:rPr>
              <a:t>2026 “Ask AAHRPP" Webinar: </a:t>
            </a:r>
          </a:p>
          <a:p>
            <a:pPr algn="ctr"/>
            <a:endParaRPr lang="en-US" b="1" dirty="0">
              <a:solidFill>
                <a:srgbClr val="114496"/>
              </a:solidFill>
              <a:latin typeface="Fira Sans Bold" panose="020B0803050000020004" pitchFamily="34" charset="0"/>
            </a:endParaRPr>
          </a:p>
          <a:p>
            <a:pPr lvl="0" algn="ctr">
              <a:spcAft>
                <a:spcPts val="600"/>
              </a:spcAft>
              <a:defRPr/>
            </a:pPr>
            <a:r>
              <a:rPr lang="en-US" sz="2200" b="1" dirty="0">
                <a:solidFill>
                  <a:srgbClr val="A10D55"/>
                </a:solidFill>
                <a:latin typeface="Fira Sans" panose="020B0503050000020004" pitchFamily="34" charset="0"/>
              </a:rPr>
              <a:t>December 8</a:t>
            </a:r>
            <a:r>
              <a:rPr lang="en-US" sz="2200" dirty="0">
                <a:solidFill>
                  <a:srgbClr val="A10D55"/>
                </a:solidFill>
                <a:latin typeface="Fira Sans" panose="020B0503050000020004" pitchFamily="34" charset="0"/>
              </a:rPr>
              <a:t>: Responding to Council Review and Maintaining Accreditation</a:t>
            </a:r>
          </a:p>
        </p:txBody>
      </p:sp>
      <p:pic>
        <p:nvPicPr>
          <p:cNvPr id="5" name="Picture 1" descr="Image for &quot;Ask AAHRPP&quot; Webinar Series">
            <a:extLst>
              <a:ext uri="{FF2B5EF4-FFF2-40B4-BE49-F238E27FC236}">
                <a16:creationId xmlns:a16="http://schemas.microsoft.com/office/drawing/2014/main" id="{9D5BDA6A-48BD-D57F-DD25-341B09FA26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60342"/>
            <a:ext cx="3821502" cy="1853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6212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5FCFCB-E2C1-7123-7DC7-3DC46F42B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27841"/>
            <a:ext cx="12192000" cy="4876800"/>
          </a:xfrm>
          <a:prstGeom prst="rect">
            <a:avLst/>
          </a:prstGeom>
        </p:spPr>
      </p:pic>
      <p:sp>
        <p:nvSpPr>
          <p:cNvPr id="11" name="TextBox 10">
            <a:extLst>
              <a:ext uri="{FF2B5EF4-FFF2-40B4-BE49-F238E27FC236}">
                <a16:creationId xmlns:a16="http://schemas.microsoft.com/office/drawing/2014/main" id="{A4D8A0A7-56B2-A30A-372E-2076B45CBA48}"/>
              </a:ext>
            </a:extLst>
          </p:cNvPr>
          <p:cNvSpPr txBox="1"/>
          <p:nvPr/>
        </p:nvSpPr>
        <p:spPr>
          <a:xfrm>
            <a:off x="593834" y="5832992"/>
            <a:ext cx="1100433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0B0004020202020204" pitchFamily="34" charset="0"/>
              </a:rPr>
              <a:t>Visit </a:t>
            </a:r>
            <a:r>
              <a:rPr kumimoji="0" lang="en-US" sz="2000" b="1" i="0" u="none" strike="noStrike" kern="1200" cap="none" spc="0" normalizeH="0" baseline="0" noProof="0" dirty="0">
                <a:ln>
                  <a:noFill/>
                </a:ln>
                <a:solidFill>
                  <a:prstClr val="black"/>
                </a:solidFill>
                <a:effectLst/>
                <a:uLnTx/>
                <a:uFillTx/>
                <a:latin typeface="Aptos" panose="020B0004020202020204" pitchFamily="34" charset="0"/>
                <a:hlinkClick r:id="rId3"/>
              </a:rPr>
              <a:t>Conference Page (aahrpp.org) </a:t>
            </a:r>
            <a:r>
              <a:rPr kumimoji="0" lang="en-US" sz="2000" b="1" i="0" u="none" strike="noStrike" kern="1200" cap="none" spc="0" normalizeH="0" baseline="0" noProof="0" dirty="0">
                <a:ln>
                  <a:noFill/>
                </a:ln>
                <a:solidFill>
                  <a:prstClr val="black"/>
                </a:solidFill>
                <a:effectLst/>
                <a:uLnTx/>
                <a:uFillTx/>
                <a:latin typeface="Aptos" panose="020B0004020202020204" pitchFamily="34" charset="0"/>
              </a:rPr>
              <a:t>for more information and session submission portal link</a:t>
            </a:r>
          </a:p>
        </p:txBody>
      </p:sp>
    </p:spTree>
    <p:extLst>
      <p:ext uri="{BB962C8B-B14F-4D97-AF65-F5344CB8AC3E}">
        <p14:creationId xmlns:p14="http://schemas.microsoft.com/office/powerpoint/2010/main" val="1605078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1742" y="1111370"/>
            <a:ext cx="8229600" cy="762000"/>
          </a:xfrm>
        </p:spPr>
        <p:txBody>
          <a:bodyPr/>
          <a:lstStyle/>
          <a:p>
            <a:r>
              <a:rPr lang="en-US" dirty="0"/>
              <a:t>Contact AAHRPP</a:t>
            </a:r>
          </a:p>
        </p:txBody>
      </p:sp>
      <p:sp>
        <p:nvSpPr>
          <p:cNvPr id="3" name="Content Placeholder 2"/>
          <p:cNvSpPr>
            <a:spLocks noGrp="1"/>
          </p:cNvSpPr>
          <p:nvPr>
            <p:ph idx="1"/>
          </p:nvPr>
        </p:nvSpPr>
        <p:spPr>
          <a:xfrm>
            <a:off x="721742" y="2052320"/>
            <a:ext cx="8758687" cy="3834130"/>
          </a:xfrm>
        </p:spPr>
        <p:txBody>
          <a:bodyPr>
            <a:normAutofit lnSpcReduction="10000"/>
          </a:bodyPr>
          <a:lstStyle/>
          <a:p>
            <a:pPr marL="0" lvl="0" indent="0">
              <a:buNone/>
            </a:pPr>
            <a:r>
              <a:rPr lang="en-US" dirty="0"/>
              <a:t>Robert Hood, Ph.D.</a:t>
            </a:r>
          </a:p>
          <a:p>
            <a:pPr marL="0" lvl="0" indent="0">
              <a:buNone/>
            </a:pPr>
            <a:r>
              <a:rPr lang="en-US" dirty="0"/>
              <a:t>Director of Accreditation and Global Development</a:t>
            </a:r>
          </a:p>
          <a:p>
            <a:pPr marL="0" lvl="0" indent="0">
              <a:buNone/>
            </a:pPr>
            <a:r>
              <a:rPr lang="en-US" dirty="0">
                <a:solidFill>
                  <a:srgbClr val="114496"/>
                </a:solidFill>
                <a:hlinkClick r:id="rId2">
                  <a:extLst>
                    <a:ext uri="{A12FA001-AC4F-418D-AE19-62706E023703}">
                      <ahyp:hlinkClr xmlns:ahyp="http://schemas.microsoft.com/office/drawing/2018/hyperlinkcolor" val="tx"/>
                    </a:ext>
                  </a:extLst>
                </a:hlinkClick>
              </a:rPr>
              <a:t>rhood@aahrpp.org</a:t>
            </a:r>
            <a:endParaRPr lang="en-US" dirty="0">
              <a:solidFill>
                <a:srgbClr val="114496"/>
              </a:solidFill>
            </a:endParaRPr>
          </a:p>
          <a:p>
            <a:pPr marL="0" lvl="0" indent="0">
              <a:buNone/>
            </a:pPr>
            <a:endParaRPr lang="en-US" dirty="0">
              <a:solidFill>
                <a:srgbClr val="114496"/>
              </a:solidFill>
            </a:endParaRPr>
          </a:p>
          <a:p>
            <a:pPr marL="0" lvl="0" indent="0">
              <a:buNone/>
            </a:pPr>
            <a:r>
              <a:rPr lang="en-US" dirty="0">
                <a:solidFill>
                  <a:srgbClr val="114496"/>
                </a:solidFill>
              </a:rPr>
              <a:t>Questions about the application process:</a:t>
            </a:r>
          </a:p>
          <a:p>
            <a:pPr marL="0" lvl="0" indent="0">
              <a:buNone/>
            </a:pPr>
            <a:r>
              <a:rPr lang="en-US" dirty="0"/>
              <a:t>Jemelle Williams, BS, PMP</a:t>
            </a:r>
          </a:p>
          <a:p>
            <a:pPr marL="0" lvl="0" indent="0">
              <a:buNone/>
            </a:pPr>
            <a:r>
              <a:rPr lang="en-US" dirty="0"/>
              <a:t>Assistant Director of Operations</a:t>
            </a:r>
          </a:p>
          <a:p>
            <a:pPr marL="0" lvl="0" indent="0">
              <a:buNone/>
            </a:pPr>
            <a:r>
              <a:rPr lang="en-US" dirty="0">
                <a:hlinkClick r:id="rId3"/>
              </a:rPr>
              <a:t>jwilliams@aahrpp.org</a:t>
            </a:r>
            <a:endParaRPr lang="en-US" dirty="0"/>
          </a:p>
          <a:p>
            <a:pPr marL="0" lvl="0" indent="0">
              <a:buNone/>
            </a:pPr>
            <a:endParaRPr lang="en-US" dirty="0"/>
          </a:p>
          <a:p>
            <a:pPr marL="0" lvl="0" indent="0">
              <a:buNone/>
            </a:pPr>
            <a:endParaRPr lang="en-US" dirty="0"/>
          </a:p>
        </p:txBody>
      </p:sp>
    </p:spTree>
    <p:extLst>
      <p:ext uri="{BB962C8B-B14F-4D97-AF65-F5344CB8AC3E}">
        <p14:creationId xmlns:p14="http://schemas.microsoft.com/office/powerpoint/2010/main" val="2549198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10606"/>
            <a:ext cx="10515600" cy="1325563"/>
          </a:xfrm>
        </p:spPr>
        <p:txBody>
          <a:bodyPr>
            <a:normAutofit/>
          </a:bodyPr>
          <a:lstStyle/>
          <a:p>
            <a:pPr algn="ctr"/>
            <a:r>
              <a:rPr lang="en-US" sz="6000" dirty="0"/>
              <a:t>Thank You!</a:t>
            </a:r>
          </a:p>
        </p:txBody>
      </p:sp>
    </p:spTree>
    <p:extLst>
      <p:ext uri="{BB962C8B-B14F-4D97-AF65-F5344CB8AC3E}">
        <p14:creationId xmlns:p14="http://schemas.microsoft.com/office/powerpoint/2010/main" val="16027247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24425b6e-d26e-4af0-adc7-d48c1e4fb12a">
      <UserInfo>
        <DisplayName/>
        <AccountId xsi:nil="true"/>
        <AccountType/>
      </UserInfo>
    </SharedWithUsers>
    <TaxCatchAll xmlns="6460b99c-1279-4483-ab21-d99ab1e15f79" xsi:nil="true"/>
    <lcf76f155ced4ddcb4097134ff3c332f xmlns="24425b6e-d26e-4af0-adc7-d48c1e4fb12a">
      <Terms xmlns="http://schemas.microsoft.com/office/infopath/2007/PartnerControls"/>
    </lcf76f155ced4ddcb4097134ff3c332f>
    <WebsitePicture xmlns="24425b6e-d26e-4af0-adc7-d48c1e4fb12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E658708049B81428F05AC004CAB8287" ma:contentTypeVersion="29" ma:contentTypeDescription="Create a new document." ma:contentTypeScope="" ma:versionID="a5e896cb2e51a33aa1395047c8e2d311">
  <xsd:schema xmlns:xsd="http://www.w3.org/2001/XMLSchema" xmlns:xs="http://www.w3.org/2001/XMLSchema" xmlns:p="http://schemas.microsoft.com/office/2006/metadata/properties" xmlns:ns2="24425b6e-d26e-4af0-adc7-d48c1e4fb12a" xmlns:ns3="6460b99c-1279-4483-ab21-d99ab1e15f79" targetNamespace="http://schemas.microsoft.com/office/2006/metadata/properties" ma:root="true" ma:fieldsID="fb81012704e5ea6da40cf5c30a037c4c" ns2:_="" ns3:_="">
    <xsd:import namespace="24425b6e-d26e-4af0-adc7-d48c1e4fb12a"/>
    <xsd:import namespace="6460b99c-1279-4483-ab21-d99ab1e15f79"/>
    <xsd:element name="properties">
      <xsd:complexType>
        <xsd:sequence>
          <xsd:element name="documentManagement">
            <xsd:complexType>
              <xsd:all>
                <xsd:element ref="ns2:SharedWithUsers" minOccurs="0"/>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Details" minOccurs="0"/>
                <xsd:element ref="ns2:WebsitePicture"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425b6e-d26e-4af0-adc7-d48c1e4fb12a" elementFormDefault="qualified">
    <xsd:import namespace="http://schemas.microsoft.com/office/2006/documentManagement/types"/>
    <xsd:import namespace="http://schemas.microsoft.com/office/infopath/2007/PartnerControls"/>
    <xsd:element name="SharedWithUsers" ma:index="8" nillable="true" ma:displayName="Shared With" ma:list="UserInfo" ma:SearchPeopleOnly="false" ma:internalName="SharedWithUsers"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4862e34-9bc5-4c94-bf14-c1dfadd7dc11"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WebsitePicture" ma:index="23" nillable="true" ma:displayName="Website Picture" ma:format="Dropdown" ma:internalName="WebsitePicture">
      <xsd:simpleType>
        <xsd:restriction base="dms:Choice">
          <xsd:enumeration value="Yes"/>
          <xsd:enumeration value="No"/>
        </xsd:restrictio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60b99c-1279-4483-ab21-d99ab1e15f7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fd8a96-60ae-411e-bc77-177285f4ffde}" ma:internalName="TaxCatchAll" ma:showField="CatchAllData" ma:web="6460b99c-1279-4483-ab21-d99ab1e15f79">
      <xsd:complexType>
        <xsd:complexContent>
          <xsd:extension base="dms:MultiChoiceLookup">
            <xsd:sequence>
              <xsd:element name="Value" type="dms:Lookup" maxOccurs="unbounded" minOccurs="0" nillable="true"/>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42FBFF-1EC1-4882-BA23-74091C2D25E3}">
  <ds:schemaRefs>
    <ds:schemaRef ds:uri="http://schemas.microsoft.com/sharepoint/v3/contenttype/forms"/>
  </ds:schemaRefs>
</ds:datastoreItem>
</file>

<file path=customXml/itemProps2.xml><?xml version="1.0" encoding="utf-8"?>
<ds:datastoreItem xmlns:ds="http://schemas.openxmlformats.org/officeDocument/2006/customXml" ds:itemID="{62A732D4-DE84-46A0-8155-0471342A8E0E}">
  <ds:schemaRefs>
    <ds:schemaRef ds:uri="http://schemas.microsoft.com/office/2006/metadata/properties"/>
    <ds:schemaRef ds:uri="http://www.w3.org/2000/xmlns/"/>
    <ds:schemaRef ds:uri="24425b6e-d26e-4af0-adc7-d48c1e4fb12a"/>
    <ds:schemaRef ds:uri="http://www.w3.org/2001/XMLSchema-instance"/>
    <ds:schemaRef ds:uri="6460b99c-1279-4483-ab21-d99ab1e15f79"/>
    <ds:schemaRef ds:uri="http://schemas.microsoft.com/office/infopath/2007/PartnerControls"/>
  </ds:schemaRefs>
</ds:datastoreItem>
</file>

<file path=customXml/itemProps3.xml><?xml version="1.0" encoding="utf-8"?>
<ds:datastoreItem xmlns:ds="http://schemas.openxmlformats.org/officeDocument/2006/customXml" ds:itemID="{E71C8AD9-26BB-4628-AD1F-B0CAEC89E67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425b6e-d26e-4af0-adc7-d48c1e4fb12a"/>
    <ds:schemaRef ds:uri="6460b99c-1279-4483-ab21-d99ab1e15f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23518</TotalTime>
  <Words>2093</Words>
  <Application>Microsoft Office PowerPoint</Application>
  <PresentationFormat>Widescreen</PresentationFormat>
  <Paragraphs>216</Paragraphs>
  <Slides>26</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Aptos</vt:lpstr>
      <vt:lpstr>Arial</vt:lpstr>
      <vt:lpstr>Calibri</vt:lpstr>
      <vt:lpstr>Calibri Light</vt:lpstr>
      <vt:lpstr>Fira Sans</vt:lpstr>
      <vt:lpstr>Fira Sans Bold</vt:lpstr>
      <vt:lpstr>Times New Roman</vt:lpstr>
      <vt:lpstr>Office Theme</vt:lpstr>
      <vt:lpstr>PowerPoint Presentation</vt:lpstr>
      <vt:lpstr>PowerPoint Presentation</vt:lpstr>
      <vt:lpstr>What is “Ask AAHRPP”?</vt:lpstr>
      <vt:lpstr>FYIs</vt:lpstr>
      <vt:lpstr>Council on Accreditation Review  https://aahrpp.org/accreditation/get-accredited/part-5-council-on-accreditation-review  </vt:lpstr>
      <vt:lpstr>PowerPoint Presentation</vt:lpstr>
      <vt:lpstr>Council on Accreditation</vt:lpstr>
      <vt:lpstr>Membership - Council on Accreditation</vt:lpstr>
      <vt:lpstr>Council on Accreditation Membership (2026)</vt:lpstr>
      <vt:lpstr>Categories of Accreditation</vt:lpstr>
      <vt:lpstr>If there were areas of concern, Council may determine, based on evidence provided with the  organization’s response:</vt:lpstr>
      <vt:lpstr>Based on the evidence provided with the response to areas of concern in the DSVR: Standard is met (no additional information required)</vt:lpstr>
      <vt:lpstr>Based on the response to areas of concern in the DSVR: Standard is met and Status Report requested</vt:lpstr>
      <vt:lpstr>Based on the response to areas of concern in the DSVR: Standard is not met</vt:lpstr>
      <vt:lpstr>Examples</vt:lpstr>
      <vt:lpstr>How might Council decide?</vt:lpstr>
      <vt:lpstr>How might Council decide?</vt:lpstr>
      <vt:lpstr>How might Council decide?</vt:lpstr>
      <vt:lpstr>How might Council decide?</vt:lpstr>
      <vt:lpstr>Summary</vt:lpstr>
      <vt:lpstr>Questions</vt:lpstr>
      <vt:lpstr>2026 HRPP Innovations Webinars</vt:lpstr>
      <vt:lpstr>2026 Ask AAHRPP Webinars</vt:lpstr>
      <vt:lpstr>PowerPoint Presentation</vt:lpstr>
      <vt:lpstr>Contact AAHRPP</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Danielle Randolph</dc:creator>
  <cp:lastModifiedBy>Lori Kravchick</cp:lastModifiedBy>
  <cp:revision>33</cp:revision>
  <dcterms:created xsi:type="dcterms:W3CDTF">2022-06-07T15:07:14Z</dcterms:created>
  <dcterms:modified xsi:type="dcterms:W3CDTF">2026-10-13T21:32:10Z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0x0101005E658708049B81428F05AC004CAB8287</vt:lpwstr>
  </property>
  <property fmtid="{D5CDD505-2E9C-101B-9397-08002B2CF9AE}" pid="3" name="MediaServiceImageTags">
    <vt:lpwstr/>
  </property>
</Properties>
</file>